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8" r:id="rId3"/>
    <p:sldId id="259" r:id="rId4"/>
    <p:sldId id="262" r:id="rId5"/>
    <p:sldId id="264" r:id="rId6"/>
    <p:sldId id="269" r:id="rId7"/>
    <p:sldId id="268" r:id="rId8"/>
    <p:sldId id="270" r:id="rId9"/>
    <p:sldId id="271" r:id="rId10"/>
    <p:sldId id="272" r:id="rId11"/>
    <p:sldId id="273" r:id="rId12"/>
    <p:sldId id="274"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DF99"/>
    <a:srgbClr val="B4B4B4"/>
    <a:srgbClr val="4B9BD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840" autoAdjust="0"/>
  </p:normalViewPr>
  <p:slideViewPr>
    <p:cSldViewPr snapToGrid="0">
      <p:cViewPr varScale="1">
        <p:scale>
          <a:sx n="60" d="100"/>
          <a:sy n="60" d="100"/>
        </p:scale>
        <p:origin x="892"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gif>
</file>

<file path=ppt/media/image11.gif>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3C0921-E170-4FC0-8E27-2EE005C0DEEC}" type="datetimeFigureOut">
              <a:rPr lang="zh-CN" altLang="en-US" smtClean="0"/>
              <a:t>2025/8/7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F0F7E4-4E33-4550-A061-F5F4ACCB95C8}" type="slidenum">
              <a:rPr lang="zh-CN" altLang="en-US" smtClean="0"/>
              <a:t>‹#›</a:t>
            </a:fld>
            <a:endParaRPr lang="zh-CN" altLang="en-US"/>
          </a:p>
        </p:txBody>
      </p:sp>
    </p:spTree>
    <p:extLst>
      <p:ext uri="{BB962C8B-B14F-4D97-AF65-F5344CB8AC3E}">
        <p14:creationId xmlns:p14="http://schemas.microsoft.com/office/powerpoint/2010/main" val="40977701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Hello professors, </a:t>
            </a:r>
            <a:r>
              <a:rPr lang="en-US" altLang="zh-CN" sz="1200" b="0" i="0" kern="1200" dirty="0">
                <a:solidFill>
                  <a:schemeClr val="tx1"/>
                </a:solidFill>
                <a:effectLst/>
                <a:latin typeface="+mn-lt"/>
                <a:ea typeface="+mn-ea"/>
                <a:cs typeface="+mn-cs"/>
              </a:rPr>
              <a:t>I’m here to introduce my final-year project, which is called “Simulation and Limitation Analysis of Modern Delay-Tolerant Email.” The key words here are “Email” and “Delay.” First, I’d like to start by introducing the first keyword—Email.</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I've got a simple idea for how to fix this. Let's just set up another mail server on every planet to handle sending and syncing emails. That way, all our interstellar communication would be sure to use DTN.</a:t>
            </a:r>
            <a:endParaRPr lang="zh-CN" altLang="en-US" dirty="0"/>
          </a:p>
        </p:txBody>
      </p:sp>
      <p:sp>
        <p:nvSpPr>
          <p:cNvPr id="4" name="灯片编号占位符 3"/>
          <p:cNvSpPr>
            <a:spLocks noGrp="1"/>
          </p:cNvSpPr>
          <p:nvPr>
            <p:ph type="sldNum" sz="quarter" idx="5"/>
          </p:nvPr>
        </p:nvSpPr>
        <p:spPr/>
        <p:txBody>
          <a:bodyPr/>
          <a:lstStyle/>
          <a:p>
            <a:fld id="{3DF0F7E4-4E33-4550-A061-F5F4ACCB95C8}" type="slidenum">
              <a:rPr lang="zh-CN" altLang="en-US" smtClean="0"/>
              <a:t>10</a:t>
            </a:fld>
            <a:endParaRPr lang="zh-CN" altLang="en-US"/>
          </a:p>
        </p:txBody>
      </p:sp>
    </p:spTree>
    <p:extLst>
      <p:ext uri="{BB962C8B-B14F-4D97-AF65-F5344CB8AC3E}">
        <p14:creationId xmlns:p14="http://schemas.microsoft.com/office/powerpoint/2010/main" val="21193314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From this simulation, I found that...</a:t>
            </a:r>
            <a:endParaRPr lang="zh-CN" altLang="en-US"/>
          </a:p>
        </p:txBody>
      </p:sp>
      <p:sp>
        <p:nvSpPr>
          <p:cNvPr id="4" name="灯片编号占位符 3"/>
          <p:cNvSpPr>
            <a:spLocks noGrp="1"/>
          </p:cNvSpPr>
          <p:nvPr>
            <p:ph type="sldNum" sz="quarter" idx="5"/>
          </p:nvPr>
        </p:nvSpPr>
        <p:spPr/>
        <p:txBody>
          <a:bodyPr/>
          <a:lstStyle/>
          <a:p>
            <a:fld id="{3DF0F7E4-4E33-4550-A061-F5F4ACCB95C8}" type="slidenum">
              <a:rPr lang="zh-CN" altLang="en-US" smtClean="0"/>
              <a:t>11</a:t>
            </a:fld>
            <a:endParaRPr lang="zh-CN" altLang="en-US"/>
          </a:p>
        </p:txBody>
      </p:sp>
    </p:spTree>
    <p:extLst>
      <p:ext uri="{BB962C8B-B14F-4D97-AF65-F5344CB8AC3E}">
        <p14:creationId xmlns:p14="http://schemas.microsoft.com/office/powerpoint/2010/main" val="492681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7092E405-2CD3-7B0B-744D-78E2BF42E9A4}"/>
            </a:ext>
          </a:extLst>
        </p:cNvPr>
        <p:cNvGrpSpPr/>
        <p:nvPr/>
      </p:nvGrpSpPr>
      <p:grpSpPr>
        <a:xfrm>
          <a:off x="0" y="0"/>
          <a:ext cx="0" cy="0"/>
          <a:chOff x="0" y="0"/>
          <a:chExt cx="0" cy="0"/>
        </a:xfrm>
      </p:grpSpPr>
      <p:sp>
        <p:nvSpPr>
          <p:cNvPr id="100" name="Google Shape;100;p:notes">
            <a:extLst>
              <a:ext uri="{FF2B5EF4-FFF2-40B4-BE49-F238E27FC236}">
                <a16:creationId xmlns:a16="http://schemas.microsoft.com/office/drawing/2014/main" id="{6F7D9F83-B364-776E-D284-DBCC115B50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a:extLst>
              <a:ext uri="{FF2B5EF4-FFF2-40B4-BE49-F238E27FC236}">
                <a16:creationId xmlns:a16="http://schemas.microsoft.com/office/drawing/2014/main" id="{F5A5D125-6FB3-2DFC-1379-7F3D308CF42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altLang="zh-CN" dirty="0"/>
              <a:t>How does the </a:t>
            </a:r>
            <a:r>
              <a:rPr lang="en-US" altLang="zh-CN" u="sng" dirty="0"/>
              <a:t>email</a:t>
            </a:r>
            <a:r>
              <a:rPr lang="en-US" altLang="zh-CN" dirty="0"/>
              <a:t> system work? </a:t>
            </a:r>
            <a:r>
              <a:rPr lang="en-US" altLang="zh-CN" sz="1200" b="0" i="0" kern="1200" dirty="0">
                <a:solidFill>
                  <a:schemeClr val="tx1"/>
                </a:solidFill>
                <a:effectLst/>
                <a:latin typeface="+mn-lt"/>
                <a:ea typeface="+mn-ea"/>
                <a:cs typeface="+mn-cs"/>
              </a:rPr>
              <a:t>Let me give you an example.</a:t>
            </a:r>
          </a:p>
          <a:p>
            <a:r>
              <a:rPr lang="en-US" altLang="zh-CN" sz="1200" b="0" i="0" kern="1200" dirty="0">
                <a:solidFill>
                  <a:schemeClr val="tx1"/>
                </a:solidFill>
                <a:effectLst/>
                <a:latin typeface="+mn-lt"/>
                <a:ea typeface="+mn-ea"/>
                <a:cs typeface="+mn-cs"/>
              </a:rPr>
              <a:t>Suppose Alice wants to send an email to Bob. First, Alice opens the Thunderbird app on her smartphone to write the message. </a:t>
            </a:r>
          </a:p>
          <a:p>
            <a:r>
              <a:rPr lang="en-US" altLang="zh-CN" sz="1200" b="0" i="0" kern="1200" dirty="0">
                <a:solidFill>
                  <a:schemeClr val="tx1"/>
                </a:solidFill>
                <a:effectLst/>
                <a:latin typeface="+mn-lt"/>
                <a:ea typeface="+mn-ea"/>
                <a:cs typeface="+mn-cs"/>
              </a:rPr>
              <a:t>After Alice finishes and clicks send, the email goes from her smartphone to a Mail Server. The Mail Server actually runs two programs. Postfix and Dovecot. Postfix works like a post office that receives the email. Then Postfix looks up the address of Bob’s mail server using DNS.</a:t>
            </a:r>
          </a:p>
          <a:p>
            <a:r>
              <a:rPr lang="en-US" altLang="zh-CN" sz="1200" b="0" i="0" kern="1200" dirty="0">
                <a:solidFill>
                  <a:schemeClr val="tx1"/>
                </a:solidFill>
                <a:effectLst/>
                <a:latin typeface="+mn-lt"/>
                <a:ea typeface="+mn-ea"/>
                <a:cs typeface="+mn-cs"/>
              </a:rPr>
              <a:t>Example.org is also a Mail Server, and it runs its own Postfix program, which is like Bob’s local post office. Once the email reaches there, Postfix hands it over to Dovecot. Dovecot works like a mailbox.</a:t>
            </a:r>
          </a:p>
          <a:p>
            <a:r>
              <a:rPr lang="en-US" altLang="zh-CN" sz="1200" b="0" i="0" kern="1200" dirty="0">
                <a:solidFill>
                  <a:schemeClr val="tx1"/>
                </a:solidFill>
                <a:effectLst/>
                <a:latin typeface="+mn-lt"/>
                <a:ea typeface="+mn-ea"/>
                <a:cs typeface="+mn-cs"/>
              </a:rPr>
              <a:t>Finally, when Bob opens Thunderbird and connects to Dovecot, he can read the email.</a:t>
            </a:r>
          </a:p>
        </p:txBody>
      </p:sp>
    </p:spTree>
    <p:extLst>
      <p:ext uri="{BB962C8B-B14F-4D97-AF65-F5344CB8AC3E}">
        <p14:creationId xmlns:p14="http://schemas.microsoft.com/office/powerpoint/2010/main" val="979825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94C9008C-C85E-C269-02C1-E34A333E0F7D}"/>
            </a:ext>
          </a:extLst>
        </p:cNvPr>
        <p:cNvGrpSpPr/>
        <p:nvPr/>
      </p:nvGrpSpPr>
      <p:grpSpPr>
        <a:xfrm>
          <a:off x="0" y="0"/>
          <a:ext cx="0" cy="0"/>
          <a:chOff x="0" y="0"/>
          <a:chExt cx="0" cy="0"/>
        </a:xfrm>
      </p:grpSpPr>
      <p:sp>
        <p:nvSpPr>
          <p:cNvPr id="100" name="Google Shape;100;p:notes">
            <a:extLst>
              <a:ext uri="{FF2B5EF4-FFF2-40B4-BE49-F238E27FC236}">
                <a16:creationId xmlns:a16="http://schemas.microsoft.com/office/drawing/2014/main" id="{9EB76EF3-ED72-0950-318E-B879C91C77D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a:extLst>
              <a:ext uri="{FF2B5EF4-FFF2-40B4-BE49-F238E27FC236}">
                <a16:creationId xmlns:a16="http://schemas.microsoft.com/office/drawing/2014/main" id="{BD5A0306-8994-139B-6157-46CB141FCC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sz="1200" b="0" i="0" kern="1200" dirty="0">
                <a:solidFill>
                  <a:schemeClr val="tx1"/>
                </a:solidFill>
                <a:effectLst/>
                <a:latin typeface="+mn-lt"/>
                <a:ea typeface="+mn-ea"/>
                <a:cs typeface="+mn-cs"/>
              </a:rPr>
              <a:t>Now let’s move on to the second keyword: delay. When we want to use the Internet in space, we run into a problem—</a:t>
            </a:r>
            <a:r>
              <a:rPr lang="en-US" altLang="zh-CN" dirty="0"/>
              <a:t>two planets are very far from each other</a:t>
            </a:r>
            <a:r>
              <a:rPr lang="en-US" altLang="zh-CN" sz="1200" b="0" i="0" kern="1200" dirty="0">
                <a:solidFill>
                  <a:schemeClr val="tx1"/>
                </a:solidFill>
                <a:effectLst/>
                <a:latin typeface="+mn-lt"/>
                <a:ea typeface="+mn-ea"/>
                <a:cs typeface="+mn-cs"/>
              </a:rPr>
              <a:t>. For example, </a:t>
            </a:r>
            <a:r>
              <a:rPr lang="en-US" altLang="zh-CN" dirty="0"/>
              <a:t>it takes light </a:t>
            </a:r>
            <a:r>
              <a:rPr lang="en-US" altLang="zh-CN" sz="1200" b="0" i="0" kern="1200" dirty="0">
                <a:solidFill>
                  <a:schemeClr val="tx1"/>
                </a:solidFill>
                <a:effectLst/>
                <a:latin typeface="+mn-lt"/>
                <a:ea typeface="+mn-ea"/>
                <a:cs typeface="+mn-cs"/>
              </a:rPr>
              <a:t>about 3 to 22 minutes to travel from Earth to Mars. Because of this, space networks have two main features that are very different from networks on Earth: </a:t>
            </a:r>
            <a:r>
              <a:rPr lang="en-US" altLang="zh-CN" sz="1200" b="1" i="0" u="sng" kern="1200" dirty="0">
                <a:solidFill>
                  <a:schemeClr val="tx1"/>
                </a:solidFill>
                <a:effectLst/>
                <a:latin typeface="+mn-lt"/>
                <a:ea typeface="+mn-ea"/>
                <a:cs typeface="+mn-cs"/>
              </a:rPr>
              <a:t>high delay</a:t>
            </a:r>
            <a:r>
              <a:rPr lang="en-US" altLang="zh-CN" b="1" u="sng" dirty="0"/>
              <a:t>s</a:t>
            </a:r>
            <a:r>
              <a:rPr lang="en-US" altLang="zh-CN" sz="1200" b="1" i="0" u="sng" kern="1200" dirty="0">
                <a:solidFill>
                  <a:schemeClr val="tx1"/>
                </a:solidFill>
                <a:effectLst/>
                <a:latin typeface="+mn-lt"/>
                <a:ea typeface="+mn-ea"/>
                <a:cs typeface="+mn-cs"/>
              </a:rPr>
              <a:t> </a:t>
            </a:r>
            <a:r>
              <a:rPr lang="en-US" altLang="zh-CN" sz="1200" b="0" i="0" kern="1200" dirty="0">
                <a:solidFill>
                  <a:schemeClr val="tx1"/>
                </a:solidFill>
                <a:effectLst/>
                <a:latin typeface="+mn-lt"/>
                <a:ea typeface="+mn-ea"/>
                <a:cs typeface="+mn-cs"/>
              </a:rPr>
              <a:t>and </a:t>
            </a:r>
            <a:r>
              <a:rPr lang="en-US" altLang="zh-CN" sz="1200" b="1" i="0" u="none" kern="1200" dirty="0">
                <a:solidFill>
                  <a:schemeClr val="tx1"/>
                </a:solidFill>
                <a:effectLst/>
                <a:latin typeface="+mn-lt"/>
                <a:ea typeface="+mn-ea"/>
                <a:cs typeface="+mn-cs"/>
              </a:rPr>
              <a:t>frequent disruptions</a:t>
            </a:r>
            <a:r>
              <a:rPr lang="en-US" altLang="zh-CN" sz="1200" b="0" i="0" kern="1200" dirty="0">
                <a:solidFill>
                  <a:schemeClr val="tx1"/>
                </a:solidFill>
                <a:effectLst/>
                <a:latin typeface="+mn-lt"/>
                <a:ea typeface="+mn-ea"/>
                <a:cs typeface="+mn-cs"/>
              </a:rPr>
              <a:t>. Obviously, the TCP protocol, which needs multiple handshakes to set up a connection, doesn’t work anymore in this situation.</a:t>
            </a:r>
            <a:endParaRPr dirty="0"/>
          </a:p>
        </p:txBody>
      </p:sp>
    </p:spTree>
    <p:extLst>
      <p:ext uri="{BB962C8B-B14F-4D97-AF65-F5344CB8AC3E}">
        <p14:creationId xmlns:p14="http://schemas.microsoft.com/office/powerpoint/2010/main" val="39871202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71E682B0-A9C5-FFC1-8586-ED8A46BF70FD}"/>
            </a:ext>
          </a:extLst>
        </p:cNvPr>
        <p:cNvGrpSpPr/>
        <p:nvPr/>
      </p:nvGrpSpPr>
      <p:grpSpPr>
        <a:xfrm>
          <a:off x="0" y="0"/>
          <a:ext cx="0" cy="0"/>
          <a:chOff x="0" y="0"/>
          <a:chExt cx="0" cy="0"/>
        </a:xfrm>
      </p:grpSpPr>
      <p:sp>
        <p:nvSpPr>
          <p:cNvPr id="100" name="Google Shape;100;p:notes">
            <a:extLst>
              <a:ext uri="{FF2B5EF4-FFF2-40B4-BE49-F238E27FC236}">
                <a16:creationId xmlns:a16="http://schemas.microsoft.com/office/drawing/2014/main" id="{C239B7A5-6A22-DE72-1CEF-38F32F01EF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a:extLst>
              <a:ext uri="{FF2B5EF4-FFF2-40B4-BE49-F238E27FC236}">
                <a16:creationId xmlns:a16="http://schemas.microsoft.com/office/drawing/2014/main" id="{12D91CCD-034E-E7E6-4623-3F0A7BEF32F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sz="1200" b="0" i="0" kern="1200" dirty="0">
                <a:solidFill>
                  <a:schemeClr val="tx1"/>
                </a:solidFill>
                <a:effectLst/>
                <a:latin typeface="+mn-lt"/>
                <a:ea typeface="+mn-ea"/>
                <a:cs typeface="+mn-cs"/>
              </a:rPr>
              <a:t>To solve this problem, a new network architecture was designed. It is called Delay-Tolerant Networking. The idea of DTN is “store and forward.” This means that when the network is </a:t>
            </a:r>
            <a:r>
              <a:rPr lang="en-US" altLang="zh-CN" dirty="0"/>
              <a:t>disconnected</a:t>
            </a:r>
            <a:r>
              <a:rPr lang="en-US" altLang="zh-CN" sz="1200" b="0" i="0" kern="1200" dirty="0">
                <a:solidFill>
                  <a:schemeClr val="tx1"/>
                </a:solidFill>
                <a:effectLst/>
                <a:latin typeface="+mn-lt"/>
                <a:ea typeface="+mn-ea"/>
                <a:cs typeface="+mn-cs"/>
              </a:rPr>
              <a:t>, data packets are stored at each node instead of being thrown away. Once the connection is back, the node will keep forwarding the packets to their destination.</a:t>
            </a:r>
            <a:endParaRPr sz="2400" kern="1200" dirty="0">
              <a:solidFill>
                <a:schemeClr val="tx1"/>
              </a:solidFill>
              <a:latin typeface="+mn-lt"/>
              <a:ea typeface="+mn-ea"/>
              <a:cs typeface="+mn-cs"/>
            </a:endParaRPr>
          </a:p>
        </p:txBody>
      </p:sp>
    </p:spTree>
    <p:extLst>
      <p:ext uri="{BB962C8B-B14F-4D97-AF65-F5344CB8AC3E}">
        <p14:creationId xmlns:p14="http://schemas.microsoft.com/office/powerpoint/2010/main" val="5937326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432C6139-4F36-D5C9-367B-D2D47BEFBFDB}"/>
            </a:ext>
          </a:extLst>
        </p:cNvPr>
        <p:cNvGrpSpPr/>
        <p:nvPr/>
      </p:nvGrpSpPr>
      <p:grpSpPr>
        <a:xfrm>
          <a:off x="0" y="0"/>
          <a:ext cx="0" cy="0"/>
          <a:chOff x="0" y="0"/>
          <a:chExt cx="0" cy="0"/>
        </a:xfrm>
      </p:grpSpPr>
      <p:sp>
        <p:nvSpPr>
          <p:cNvPr id="100" name="Google Shape;100;p:notes">
            <a:extLst>
              <a:ext uri="{FF2B5EF4-FFF2-40B4-BE49-F238E27FC236}">
                <a16:creationId xmlns:a16="http://schemas.microsoft.com/office/drawing/2014/main" id="{B5346DDF-7483-76B1-5791-A2BB21DCC4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a:extLst>
              <a:ext uri="{FF2B5EF4-FFF2-40B4-BE49-F238E27FC236}">
                <a16:creationId xmlns:a16="http://schemas.microsoft.com/office/drawing/2014/main" id="{C76C2112-61F7-09E2-66C6-806CEDC376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DTN solves the problems of space network, but there’s still one more challenge if we want to send interplanetary emails. Modern email uses the SMTP protocol, which is based on TCP/IP networks and doesn’t work well with DTN. So, Johnson came up with a solution——</a:t>
            </a:r>
            <a:r>
              <a:rPr lang="en-US" altLang="zh-CN" b="1" dirty="0"/>
              <a:t>gateways</a:t>
            </a:r>
            <a:r>
              <a:rPr lang="en-US" altLang="zh-CN" sz="1200" b="0" i="0" kern="1200" dirty="0">
                <a:solidFill>
                  <a:schemeClr val="tx1"/>
                </a:solidFill>
                <a:effectLst/>
                <a:latin typeface="+mn-lt"/>
                <a:ea typeface="+mn-ea"/>
                <a:cs typeface="+mn-cs"/>
              </a:rPr>
              <a:t>. </a:t>
            </a:r>
            <a:r>
              <a:rPr lang="en-US" altLang="zh-CN" dirty="0"/>
              <a:t>In Johnson’s draft, he suggests that every planet has its own TCP/IP network, and DTN is used to connect the different planets together. The DTN and the TCP/IP network on each planet are joined using </a:t>
            </a:r>
            <a:r>
              <a:rPr lang="en-US" altLang="zh-CN" b="1" dirty="0"/>
              <a:t>gateways</a:t>
            </a:r>
            <a:r>
              <a:rPr lang="en-US" altLang="zh-CN" dirty="0"/>
              <a:t>.</a:t>
            </a:r>
            <a:endParaRPr lang="zh-CN" altLang="zh-CN" dirty="0"/>
          </a:p>
        </p:txBody>
      </p:sp>
    </p:spTree>
    <p:extLst>
      <p:ext uri="{BB962C8B-B14F-4D97-AF65-F5344CB8AC3E}">
        <p14:creationId xmlns:p14="http://schemas.microsoft.com/office/powerpoint/2010/main" val="32642921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E13FA77F-22E0-5B67-C2B8-AB2CE36E5822}"/>
            </a:ext>
          </a:extLst>
        </p:cNvPr>
        <p:cNvGrpSpPr/>
        <p:nvPr/>
      </p:nvGrpSpPr>
      <p:grpSpPr>
        <a:xfrm>
          <a:off x="0" y="0"/>
          <a:ext cx="0" cy="0"/>
          <a:chOff x="0" y="0"/>
          <a:chExt cx="0" cy="0"/>
        </a:xfrm>
      </p:grpSpPr>
      <p:sp>
        <p:nvSpPr>
          <p:cNvPr id="100" name="Google Shape;100;p:notes">
            <a:extLst>
              <a:ext uri="{FF2B5EF4-FFF2-40B4-BE49-F238E27FC236}">
                <a16:creationId xmlns:a16="http://schemas.microsoft.com/office/drawing/2014/main" id="{D84A70CB-67E1-991E-1A10-BC0F9EA38CC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a:extLst>
              <a:ext uri="{FF2B5EF4-FFF2-40B4-BE49-F238E27FC236}">
                <a16:creationId xmlns:a16="http://schemas.microsoft.com/office/drawing/2014/main" id="{3B239C2A-7D75-DB73-EDF2-89BEFBF9B53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t>First, the email is sent from the </a:t>
            </a:r>
            <a:r>
              <a:rPr lang="en-US" altLang="zh-CN" sz="1200" b="1" dirty="0"/>
              <a:t>Thunderbird</a:t>
            </a:r>
            <a:r>
              <a:rPr lang="en-US" altLang="zh-CN" sz="1200" dirty="0"/>
              <a:t> client to the mail server. </a:t>
            </a:r>
            <a:r>
              <a:rPr lang="en-US" altLang="zh-CN" sz="1200" b="1" dirty="0"/>
              <a:t>Postfix</a:t>
            </a:r>
            <a:r>
              <a:rPr lang="en-US" altLang="zh-CN" sz="1200" dirty="0"/>
              <a:t> on the mail server gets the email and hands it over to the </a:t>
            </a:r>
            <a:r>
              <a:rPr lang="en-US" altLang="zh-CN" sz="1200" b="1" i="1" dirty="0" err="1"/>
              <a:t>BPMailSend</a:t>
            </a:r>
            <a:r>
              <a:rPr lang="en-US" altLang="zh-CN" sz="1200" b="1" dirty="0"/>
              <a:t> </a:t>
            </a:r>
            <a:r>
              <a:rPr lang="en-US" altLang="zh-CN" sz="1200" dirty="0"/>
              <a:t>gateway app. Once the gateway gets the email, it packs it in batch SMTP format, then puts it into a bundle. This bundle is sent to the Moon through the </a:t>
            </a:r>
            <a:r>
              <a:rPr lang="en-US" altLang="zh-CN" sz="1200" b="1" dirty="0"/>
              <a:t>ION-DTN</a:t>
            </a:r>
            <a:r>
              <a:rPr lang="en-US" altLang="zh-CN" sz="1200" dirty="0"/>
              <a:t>. After a one-second delay, another gateway, </a:t>
            </a:r>
            <a:r>
              <a:rPr lang="en-US" altLang="zh-CN" sz="1200" b="1" i="1" dirty="0" err="1"/>
              <a:t>BPMailRecv</a:t>
            </a:r>
            <a:r>
              <a:rPr lang="en-US" altLang="zh-CN" sz="1200" dirty="0"/>
              <a:t>, on the Moon gets the bundle, unpacks the email, and forwards it to the Postfix mail server, which then delivers it to the user.</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780316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37DB8452-1186-5A0D-3C00-9C32525BD2B1}"/>
            </a:ext>
          </a:extLst>
        </p:cNvPr>
        <p:cNvGrpSpPr/>
        <p:nvPr/>
      </p:nvGrpSpPr>
      <p:grpSpPr>
        <a:xfrm>
          <a:off x="0" y="0"/>
          <a:ext cx="0" cy="0"/>
          <a:chOff x="0" y="0"/>
          <a:chExt cx="0" cy="0"/>
        </a:xfrm>
      </p:grpSpPr>
      <p:sp>
        <p:nvSpPr>
          <p:cNvPr id="100" name="Google Shape;100;p:notes">
            <a:extLst>
              <a:ext uri="{FF2B5EF4-FFF2-40B4-BE49-F238E27FC236}">
                <a16:creationId xmlns:a16="http://schemas.microsoft.com/office/drawing/2014/main" id="{DD3562B8-A859-08E0-A4C3-0545526234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a:extLst>
              <a:ext uri="{FF2B5EF4-FFF2-40B4-BE49-F238E27FC236}">
                <a16:creationId xmlns:a16="http://schemas.microsoft.com/office/drawing/2014/main" id="{715CCBD8-DEC5-8090-CF92-8B54AF82D7C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320612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9E09EB8F-CCEA-B1A9-1539-1A908F18359E}"/>
            </a:ext>
          </a:extLst>
        </p:cNvPr>
        <p:cNvGrpSpPr/>
        <p:nvPr/>
      </p:nvGrpSpPr>
      <p:grpSpPr>
        <a:xfrm>
          <a:off x="0" y="0"/>
          <a:ext cx="0" cy="0"/>
          <a:chOff x="0" y="0"/>
          <a:chExt cx="0" cy="0"/>
        </a:xfrm>
      </p:grpSpPr>
      <p:sp>
        <p:nvSpPr>
          <p:cNvPr id="100" name="Google Shape;100;p:notes">
            <a:extLst>
              <a:ext uri="{FF2B5EF4-FFF2-40B4-BE49-F238E27FC236}">
                <a16:creationId xmlns:a16="http://schemas.microsoft.com/office/drawing/2014/main" id="{1DD41A51-984B-5849-8DCE-14008451CB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a:extLst>
              <a:ext uri="{FF2B5EF4-FFF2-40B4-BE49-F238E27FC236}">
                <a16:creationId xmlns:a16="http://schemas.microsoft.com/office/drawing/2014/main" id="{71E8B2F9-96E9-1100-2136-24DF7E9A459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Brian Contreras	</a:t>
            </a:r>
            <a:endParaRPr dirty="0"/>
          </a:p>
        </p:txBody>
      </p:sp>
    </p:spTree>
    <p:extLst>
      <p:ext uri="{BB962C8B-B14F-4D97-AF65-F5344CB8AC3E}">
        <p14:creationId xmlns:p14="http://schemas.microsoft.com/office/powerpoint/2010/main" val="39572858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a:extLst>
            <a:ext uri="{FF2B5EF4-FFF2-40B4-BE49-F238E27FC236}">
              <a16:creationId xmlns:a16="http://schemas.microsoft.com/office/drawing/2014/main" id="{BAE534D1-46CD-D92A-1226-4AC55B2EE54E}"/>
            </a:ext>
          </a:extLst>
        </p:cNvPr>
        <p:cNvGrpSpPr/>
        <p:nvPr/>
      </p:nvGrpSpPr>
      <p:grpSpPr>
        <a:xfrm>
          <a:off x="0" y="0"/>
          <a:ext cx="0" cy="0"/>
          <a:chOff x="0" y="0"/>
          <a:chExt cx="0" cy="0"/>
        </a:xfrm>
      </p:grpSpPr>
      <p:sp>
        <p:nvSpPr>
          <p:cNvPr id="100" name="Google Shape;100;p:notes">
            <a:extLst>
              <a:ext uri="{FF2B5EF4-FFF2-40B4-BE49-F238E27FC236}">
                <a16:creationId xmlns:a16="http://schemas.microsoft.com/office/drawing/2014/main" id="{A15935E4-87D9-BCB7-138A-1181B5CE2AC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p:notes">
            <a:extLst>
              <a:ext uri="{FF2B5EF4-FFF2-40B4-BE49-F238E27FC236}">
                <a16:creationId xmlns:a16="http://schemas.microsoft.com/office/drawing/2014/main" id="{CD22E445-E40A-3777-4BB0-682965AA2E2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Brian Contreras	</a:t>
            </a:r>
            <a:endParaRPr/>
          </a:p>
        </p:txBody>
      </p:sp>
    </p:spTree>
    <p:extLst>
      <p:ext uri="{BB962C8B-B14F-4D97-AF65-F5344CB8AC3E}">
        <p14:creationId xmlns:p14="http://schemas.microsoft.com/office/powerpoint/2010/main" val="558789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FB9D95-F5DF-C33B-BA06-CD129EE16B6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FDED321E-F49D-AB2D-6958-A7ABC17FC0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FE2EFCA-A1F1-87FC-F321-0223BAFC0C39}"/>
              </a:ext>
            </a:extLst>
          </p:cNvPr>
          <p:cNvSpPr>
            <a:spLocks noGrp="1"/>
          </p:cNvSpPr>
          <p:nvPr>
            <p:ph type="dt" sz="half" idx="10"/>
          </p:nvPr>
        </p:nvSpPr>
        <p:spPr/>
        <p:txBody>
          <a:bodyPr/>
          <a:lstStyle/>
          <a:p>
            <a:fld id="{1DB32CCF-69D1-4935-8B7B-D511F57AA281}" type="datetime1">
              <a:rPr lang="zh-CN" altLang="en-US" smtClean="0"/>
              <a:t>2025/8/7</a:t>
            </a:fld>
            <a:endParaRPr lang="zh-CN" altLang="en-US"/>
          </a:p>
        </p:txBody>
      </p:sp>
      <p:sp>
        <p:nvSpPr>
          <p:cNvPr id="5" name="页脚占位符 4">
            <a:extLst>
              <a:ext uri="{FF2B5EF4-FFF2-40B4-BE49-F238E27FC236}">
                <a16:creationId xmlns:a16="http://schemas.microsoft.com/office/drawing/2014/main" id="{828544EF-7F3A-F830-1117-B96806C381E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7BC36B6-42FA-3854-EA36-ED5817658385}"/>
              </a:ext>
            </a:extLst>
          </p:cNvPr>
          <p:cNvSpPr>
            <a:spLocks noGrp="1"/>
          </p:cNvSpPr>
          <p:nvPr>
            <p:ph type="sldNum" sz="quarter" idx="12"/>
          </p:nvPr>
        </p:nvSpPr>
        <p:spPr/>
        <p:txBody>
          <a:body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41295306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6D34E1-E6BD-A456-2130-7D014317DD2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9F0ABD7-C34F-2756-9A19-40586F49EE20}"/>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CE308AD-EDDC-7AEC-ADD7-AD015B2E3FEE}"/>
              </a:ext>
            </a:extLst>
          </p:cNvPr>
          <p:cNvSpPr>
            <a:spLocks noGrp="1"/>
          </p:cNvSpPr>
          <p:nvPr>
            <p:ph type="dt" sz="half" idx="10"/>
          </p:nvPr>
        </p:nvSpPr>
        <p:spPr/>
        <p:txBody>
          <a:bodyPr/>
          <a:lstStyle/>
          <a:p>
            <a:fld id="{32B0766B-1F46-406E-A9A7-B78592EED7DA}" type="datetime1">
              <a:rPr lang="zh-CN" altLang="en-US" smtClean="0"/>
              <a:t>2025/8/7</a:t>
            </a:fld>
            <a:endParaRPr lang="zh-CN" altLang="en-US"/>
          </a:p>
        </p:txBody>
      </p:sp>
      <p:sp>
        <p:nvSpPr>
          <p:cNvPr id="5" name="页脚占位符 4">
            <a:extLst>
              <a:ext uri="{FF2B5EF4-FFF2-40B4-BE49-F238E27FC236}">
                <a16:creationId xmlns:a16="http://schemas.microsoft.com/office/drawing/2014/main" id="{51A2BCA1-6AD4-6D70-CC3F-6D75EE77BB4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9B67796-CC82-22A1-4F29-CFF58DF1B8B4}"/>
              </a:ext>
            </a:extLst>
          </p:cNvPr>
          <p:cNvSpPr>
            <a:spLocks noGrp="1"/>
          </p:cNvSpPr>
          <p:nvPr>
            <p:ph type="sldNum" sz="quarter" idx="12"/>
          </p:nvPr>
        </p:nvSpPr>
        <p:spPr/>
        <p:txBody>
          <a:body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10009742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40D6A39-F737-F5C8-482B-C3FEB33BCC7F}"/>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0329839-4336-3466-EBDB-E2CD7613D9E2}"/>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88DF560-E2F4-1140-B8E4-2AB63BBADEC1}"/>
              </a:ext>
            </a:extLst>
          </p:cNvPr>
          <p:cNvSpPr>
            <a:spLocks noGrp="1"/>
          </p:cNvSpPr>
          <p:nvPr>
            <p:ph type="dt" sz="half" idx="10"/>
          </p:nvPr>
        </p:nvSpPr>
        <p:spPr/>
        <p:txBody>
          <a:bodyPr/>
          <a:lstStyle/>
          <a:p>
            <a:fld id="{BA4E2A73-B2AF-400E-92B5-226D378028BC}" type="datetime1">
              <a:rPr lang="zh-CN" altLang="en-US" smtClean="0"/>
              <a:t>2025/8/7</a:t>
            </a:fld>
            <a:endParaRPr lang="zh-CN" altLang="en-US"/>
          </a:p>
        </p:txBody>
      </p:sp>
      <p:sp>
        <p:nvSpPr>
          <p:cNvPr id="5" name="页脚占位符 4">
            <a:extLst>
              <a:ext uri="{FF2B5EF4-FFF2-40B4-BE49-F238E27FC236}">
                <a16:creationId xmlns:a16="http://schemas.microsoft.com/office/drawing/2014/main" id="{855F3563-A375-6EED-1DA2-16385E183CB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6C036F2-E46C-DD1F-D953-7094928D4749}"/>
              </a:ext>
            </a:extLst>
          </p:cNvPr>
          <p:cNvSpPr>
            <a:spLocks noGrp="1"/>
          </p:cNvSpPr>
          <p:nvPr>
            <p:ph type="sldNum" sz="quarter" idx="12"/>
          </p:nvPr>
        </p:nvSpPr>
        <p:spPr/>
        <p:txBody>
          <a:body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5253936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6F5BEE-FAE2-F366-EADA-222F5104A65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DF233E8-4C3A-88E6-537E-85C7C61A071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59F6165-F945-8FDE-7212-8AA9CF9F3603}"/>
              </a:ext>
            </a:extLst>
          </p:cNvPr>
          <p:cNvSpPr>
            <a:spLocks noGrp="1"/>
          </p:cNvSpPr>
          <p:nvPr>
            <p:ph type="dt" sz="half" idx="10"/>
          </p:nvPr>
        </p:nvSpPr>
        <p:spPr/>
        <p:txBody>
          <a:bodyPr/>
          <a:lstStyle/>
          <a:p>
            <a:fld id="{23A3AF0A-40DB-4EF6-B8B5-860CC7411574}" type="datetime1">
              <a:rPr lang="zh-CN" altLang="en-US" smtClean="0"/>
              <a:t>2025/8/7</a:t>
            </a:fld>
            <a:endParaRPr lang="zh-CN" altLang="en-US"/>
          </a:p>
        </p:txBody>
      </p:sp>
      <p:sp>
        <p:nvSpPr>
          <p:cNvPr id="5" name="页脚占位符 4">
            <a:extLst>
              <a:ext uri="{FF2B5EF4-FFF2-40B4-BE49-F238E27FC236}">
                <a16:creationId xmlns:a16="http://schemas.microsoft.com/office/drawing/2014/main" id="{C933C29F-4207-7632-D0A1-D03EB6C5446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FBE9D3C-ED12-A36C-7DD5-D17FDE8378F2}"/>
              </a:ext>
            </a:extLst>
          </p:cNvPr>
          <p:cNvSpPr>
            <a:spLocks noGrp="1"/>
          </p:cNvSpPr>
          <p:nvPr>
            <p:ph type="sldNum" sz="quarter" idx="12"/>
          </p:nvPr>
        </p:nvSpPr>
        <p:spPr/>
        <p:txBody>
          <a:body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1138766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503BCB-0C99-DAF2-8799-AF17BAB549E3}"/>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E72534AA-A053-19BA-5557-072EF367733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D4676E6-5509-0469-B574-2C76D601CC0B}"/>
              </a:ext>
            </a:extLst>
          </p:cNvPr>
          <p:cNvSpPr>
            <a:spLocks noGrp="1"/>
          </p:cNvSpPr>
          <p:nvPr>
            <p:ph type="dt" sz="half" idx="10"/>
          </p:nvPr>
        </p:nvSpPr>
        <p:spPr/>
        <p:txBody>
          <a:bodyPr/>
          <a:lstStyle/>
          <a:p>
            <a:fld id="{9BF90E47-E398-4DF4-81AE-C472253AA7AC}" type="datetime1">
              <a:rPr lang="zh-CN" altLang="en-US" smtClean="0"/>
              <a:t>2025/8/7</a:t>
            </a:fld>
            <a:endParaRPr lang="zh-CN" altLang="en-US"/>
          </a:p>
        </p:txBody>
      </p:sp>
      <p:sp>
        <p:nvSpPr>
          <p:cNvPr id="5" name="页脚占位符 4">
            <a:extLst>
              <a:ext uri="{FF2B5EF4-FFF2-40B4-BE49-F238E27FC236}">
                <a16:creationId xmlns:a16="http://schemas.microsoft.com/office/drawing/2014/main" id="{A18F342D-5FEE-DD9C-B9ED-04EF6F772D9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5F99F2D-5498-7636-FF00-F3FF17E9A6BB}"/>
              </a:ext>
            </a:extLst>
          </p:cNvPr>
          <p:cNvSpPr>
            <a:spLocks noGrp="1"/>
          </p:cNvSpPr>
          <p:nvPr>
            <p:ph type="sldNum" sz="quarter" idx="12"/>
          </p:nvPr>
        </p:nvSpPr>
        <p:spPr/>
        <p:txBody>
          <a:body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1979738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9B88478-514A-DF8D-7113-95B62A2444B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370A6B7-9A2C-3C36-8EE7-6B1F10A83162}"/>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8121C55C-7EFB-5428-BA8C-828058D73811}"/>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9C9A9E5-A779-B3F1-ADFA-2F85E7B30421}"/>
              </a:ext>
            </a:extLst>
          </p:cNvPr>
          <p:cNvSpPr>
            <a:spLocks noGrp="1"/>
          </p:cNvSpPr>
          <p:nvPr>
            <p:ph type="dt" sz="half" idx="10"/>
          </p:nvPr>
        </p:nvSpPr>
        <p:spPr/>
        <p:txBody>
          <a:bodyPr/>
          <a:lstStyle/>
          <a:p>
            <a:fld id="{BA132363-B1FB-41D5-A3FF-2B55EF1239D2}" type="datetime1">
              <a:rPr lang="zh-CN" altLang="en-US" smtClean="0"/>
              <a:t>2025/8/7</a:t>
            </a:fld>
            <a:endParaRPr lang="zh-CN" altLang="en-US"/>
          </a:p>
        </p:txBody>
      </p:sp>
      <p:sp>
        <p:nvSpPr>
          <p:cNvPr id="6" name="页脚占位符 5">
            <a:extLst>
              <a:ext uri="{FF2B5EF4-FFF2-40B4-BE49-F238E27FC236}">
                <a16:creationId xmlns:a16="http://schemas.microsoft.com/office/drawing/2014/main" id="{823916EE-7AD7-72A7-1361-DAF9567998D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91880E6-6B59-38F3-616E-58CF990F654A}"/>
              </a:ext>
            </a:extLst>
          </p:cNvPr>
          <p:cNvSpPr>
            <a:spLocks noGrp="1"/>
          </p:cNvSpPr>
          <p:nvPr>
            <p:ph type="sldNum" sz="quarter" idx="12"/>
          </p:nvPr>
        </p:nvSpPr>
        <p:spPr/>
        <p:txBody>
          <a:body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343682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235F95-89BB-C33D-8256-4F11BD293A3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4E48D66-7669-ECB9-01A2-DC24569F30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6CA0419-7BD6-3D01-8C2C-6721F50E949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856C21E4-77B2-8A56-8A71-F65D538A3F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D036CB2-FD27-CAA6-2A5B-EF3C750FADB6}"/>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CFA0EB9A-5203-7895-304D-97EB78CF793B}"/>
              </a:ext>
            </a:extLst>
          </p:cNvPr>
          <p:cNvSpPr>
            <a:spLocks noGrp="1"/>
          </p:cNvSpPr>
          <p:nvPr>
            <p:ph type="dt" sz="half" idx="10"/>
          </p:nvPr>
        </p:nvSpPr>
        <p:spPr/>
        <p:txBody>
          <a:bodyPr/>
          <a:lstStyle/>
          <a:p>
            <a:fld id="{37C3A65F-995A-4D60-8E4D-891983FE80A7}" type="datetime1">
              <a:rPr lang="zh-CN" altLang="en-US" smtClean="0"/>
              <a:t>2025/8/7</a:t>
            </a:fld>
            <a:endParaRPr lang="zh-CN" altLang="en-US"/>
          </a:p>
        </p:txBody>
      </p:sp>
      <p:sp>
        <p:nvSpPr>
          <p:cNvPr id="8" name="页脚占位符 7">
            <a:extLst>
              <a:ext uri="{FF2B5EF4-FFF2-40B4-BE49-F238E27FC236}">
                <a16:creationId xmlns:a16="http://schemas.microsoft.com/office/drawing/2014/main" id="{ADDC116C-FFD7-B642-A370-E25C0D157DC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B6462029-0CB9-4EBC-6DE7-13D5CD79500E}"/>
              </a:ext>
            </a:extLst>
          </p:cNvPr>
          <p:cNvSpPr>
            <a:spLocks noGrp="1"/>
          </p:cNvSpPr>
          <p:nvPr>
            <p:ph type="sldNum" sz="quarter" idx="12"/>
          </p:nvPr>
        </p:nvSpPr>
        <p:spPr/>
        <p:txBody>
          <a:body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5887202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294B00-EB92-90FB-7361-8DDA47751F3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69BEE81-88E8-E91E-406A-42E84745E5B5}"/>
              </a:ext>
            </a:extLst>
          </p:cNvPr>
          <p:cNvSpPr>
            <a:spLocks noGrp="1"/>
          </p:cNvSpPr>
          <p:nvPr>
            <p:ph type="dt" sz="half" idx="10"/>
          </p:nvPr>
        </p:nvSpPr>
        <p:spPr/>
        <p:txBody>
          <a:bodyPr/>
          <a:lstStyle/>
          <a:p>
            <a:fld id="{79CB6964-25C5-45FA-9AA2-C542F38E3FAD}" type="datetime1">
              <a:rPr lang="zh-CN" altLang="en-US" smtClean="0"/>
              <a:t>2025/8/7</a:t>
            </a:fld>
            <a:endParaRPr lang="zh-CN" altLang="en-US"/>
          </a:p>
        </p:txBody>
      </p:sp>
      <p:sp>
        <p:nvSpPr>
          <p:cNvPr id="4" name="页脚占位符 3">
            <a:extLst>
              <a:ext uri="{FF2B5EF4-FFF2-40B4-BE49-F238E27FC236}">
                <a16:creationId xmlns:a16="http://schemas.microsoft.com/office/drawing/2014/main" id="{3EC9DF15-8D9C-CF97-7AC4-CC3DD9183CE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8F3B42A1-9E91-CFB4-1D9A-668FBB44FB31}"/>
              </a:ext>
            </a:extLst>
          </p:cNvPr>
          <p:cNvSpPr>
            <a:spLocks noGrp="1"/>
          </p:cNvSpPr>
          <p:nvPr>
            <p:ph type="sldNum" sz="quarter" idx="12"/>
          </p:nvPr>
        </p:nvSpPr>
        <p:spPr/>
        <p:txBody>
          <a:body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794578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6590E8C-FB1D-4813-F988-461B40EBF7B9}"/>
              </a:ext>
            </a:extLst>
          </p:cNvPr>
          <p:cNvSpPr>
            <a:spLocks noGrp="1"/>
          </p:cNvSpPr>
          <p:nvPr>
            <p:ph type="dt" sz="half" idx="10"/>
          </p:nvPr>
        </p:nvSpPr>
        <p:spPr/>
        <p:txBody>
          <a:bodyPr/>
          <a:lstStyle/>
          <a:p>
            <a:fld id="{95DDB6F8-F8F7-4605-B0C4-49AB031AC7D6}" type="datetime1">
              <a:rPr lang="zh-CN" altLang="en-US" smtClean="0"/>
              <a:t>2025/8/7</a:t>
            </a:fld>
            <a:endParaRPr lang="zh-CN" altLang="en-US"/>
          </a:p>
        </p:txBody>
      </p:sp>
      <p:sp>
        <p:nvSpPr>
          <p:cNvPr id="3" name="页脚占位符 2">
            <a:extLst>
              <a:ext uri="{FF2B5EF4-FFF2-40B4-BE49-F238E27FC236}">
                <a16:creationId xmlns:a16="http://schemas.microsoft.com/office/drawing/2014/main" id="{796D5ACD-EBD6-CE6F-A814-7932D02BB59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763868FD-51BB-D437-F4FC-252B3908A074}"/>
              </a:ext>
            </a:extLst>
          </p:cNvPr>
          <p:cNvSpPr>
            <a:spLocks noGrp="1"/>
          </p:cNvSpPr>
          <p:nvPr>
            <p:ph type="sldNum" sz="quarter" idx="12"/>
          </p:nvPr>
        </p:nvSpPr>
        <p:spPr/>
        <p:txBody>
          <a:body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40498242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A001BD-6427-391A-0FD7-3EFC6898011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5910A23F-C7E7-CC08-3A99-5685AEDC7B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13717415-0E71-8969-5739-2485CB11C6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273365D-EC61-4C9E-EDCC-4A0EB59C8F4D}"/>
              </a:ext>
            </a:extLst>
          </p:cNvPr>
          <p:cNvSpPr>
            <a:spLocks noGrp="1"/>
          </p:cNvSpPr>
          <p:nvPr>
            <p:ph type="dt" sz="half" idx="10"/>
          </p:nvPr>
        </p:nvSpPr>
        <p:spPr/>
        <p:txBody>
          <a:bodyPr/>
          <a:lstStyle/>
          <a:p>
            <a:fld id="{3430E8AC-81FF-4AEC-9C6A-EA80849B11E6}" type="datetime1">
              <a:rPr lang="zh-CN" altLang="en-US" smtClean="0"/>
              <a:t>2025/8/7</a:t>
            </a:fld>
            <a:endParaRPr lang="zh-CN" altLang="en-US"/>
          </a:p>
        </p:txBody>
      </p:sp>
      <p:sp>
        <p:nvSpPr>
          <p:cNvPr id="6" name="页脚占位符 5">
            <a:extLst>
              <a:ext uri="{FF2B5EF4-FFF2-40B4-BE49-F238E27FC236}">
                <a16:creationId xmlns:a16="http://schemas.microsoft.com/office/drawing/2014/main" id="{7EA88C09-E529-1F90-A998-44C244AD44C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7B55C87-0419-D02D-19EE-B1BC9459010C}"/>
              </a:ext>
            </a:extLst>
          </p:cNvPr>
          <p:cNvSpPr>
            <a:spLocks noGrp="1"/>
          </p:cNvSpPr>
          <p:nvPr>
            <p:ph type="sldNum" sz="quarter" idx="12"/>
          </p:nvPr>
        </p:nvSpPr>
        <p:spPr/>
        <p:txBody>
          <a:body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500365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CCFD1B-61C8-9914-4CF8-2C41FBC3E0C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196F42D-1769-49DD-9777-57380D2FD9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F16E7B4-CA9C-0AA5-DB27-516BAF6451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2464ED6-82B9-F616-CE8A-45604ADE7B73}"/>
              </a:ext>
            </a:extLst>
          </p:cNvPr>
          <p:cNvSpPr>
            <a:spLocks noGrp="1"/>
          </p:cNvSpPr>
          <p:nvPr>
            <p:ph type="dt" sz="half" idx="10"/>
          </p:nvPr>
        </p:nvSpPr>
        <p:spPr/>
        <p:txBody>
          <a:bodyPr/>
          <a:lstStyle/>
          <a:p>
            <a:fld id="{944EF2D6-D5DE-436C-B17E-748C59206948}" type="datetime1">
              <a:rPr lang="zh-CN" altLang="en-US" smtClean="0"/>
              <a:t>2025/8/7</a:t>
            </a:fld>
            <a:endParaRPr lang="zh-CN" altLang="en-US"/>
          </a:p>
        </p:txBody>
      </p:sp>
      <p:sp>
        <p:nvSpPr>
          <p:cNvPr id="6" name="页脚占位符 5">
            <a:extLst>
              <a:ext uri="{FF2B5EF4-FFF2-40B4-BE49-F238E27FC236}">
                <a16:creationId xmlns:a16="http://schemas.microsoft.com/office/drawing/2014/main" id="{6C2BF006-8082-05E8-E4EE-70A006CAB51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3C91A2A-0622-EEB5-412A-A42069AE2E6D}"/>
              </a:ext>
            </a:extLst>
          </p:cNvPr>
          <p:cNvSpPr>
            <a:spLocks noGrp="1"/>
          </p:cNvSpPr>
          <p:nvPr>
            <p:ph type="sldNum" sz="quarter" idx="12"/>
          </p:nvPr>
        </p:nvSpPr>
        <p:spPr/>
        <p:txBody>
          <a:body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1037551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9EFB1F5-E478-3B1E-E40F-20DBA07A74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E4C290E-FAD5-9567-4BDF-6C4AA01767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0B48F5E-8F9C-AF9C-89E0-BBE1DAFF1B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985DFAE-0D38-466A-A7A3-AF0558B22CBC}" type="datetime1">
              <a:rPr lang="zh-CN" altLang="en-US" smtClean="0"/>
              <a:t>2025/8/7</a:t>
            </a:fld>
            <a:endParaRPr lang="zh-CN" altLang="en-US"/>
          </a:p>
        </p:txBody>
      </p:sp>
      <p:sp>
        <p:nvSpPr>
          <p:cNvPr id="5" name="页脚占位符 4">
            <a:extLst>
              <a:ext uri="{FF2B5EF4-FFF2-40B4-BE49-F238E27FC236}">
                <a16:creationId xmlns:a16="http://schemas.microsoft.com/office/drawing/2014/main" id="{5AB684E5-C088-E171-9064-CAE13D91ED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639A4E53-DC61-F103-2E82-40B0C2DB57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9463D40-267B-4D12-90DB-89C61847D44D}" type="slidenum">
              <a:rPr lang="zh-CN" altLang="en-US" smtClean="0"/>
              <a:t>‹#›</a:t>
            </a:fld>
            <a:endParaRPr lang="zh-CN" altLang="en-US"/>
          </a:p>
        </p:txBody>
      </p:sp>
    </p:spTree>
    <p:extLst>
      <p:ext uri="{BB962C8B-B14F-4D97-AF65-F5344CB8AC3E}">
        <p14:creationId xmlns:p14="http://schemas.microsoft.com/office/powerpoint/2010/main" val="15734283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1.gif"/></Relationships>
</file>

<file path=ppt/slides/_rels/slide5.xml.rels><?xml version="1.0" encoding="UTF-8" standalone="yes"?>
<Relationships xmlns="http://schemas.openxmlformats.org/package/2006/relationships"><Relationship Id="rId3" Type="http://schemas.openxmlformats.org/officeDocument/2006/relationships/hyperlink" Target="https://datatracker.ietf.org/doc/draft-johnson-dtn-interplanetary-smtp/"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5"/>
          <p:cNvSpPr txBox="1">
            <a:spLocks noGrp="1"/>
          </p:cNvSpPr>
          <p:nvPr>
            <p:ph type="ctrTitle"/>
          </p:nvPr>
        </p:nvSpPr>
        <p:spPr>
          <a:xfrm>
            <a:off x="415611" y="992767"/>
            <a:ext cx="11360800" cy="2736800"/>
          </a:xfrm>
          <a:prstGeom prst="rect">
            <a:avLst/>
          </a:prstGeom>
        </p:spPr>
        <p:txBody>
          <a:bodyPr spcFirstLastPara="1" vert="horz" wrap="square" lIns="121900" tIns="121900" rIns="121900" bIns="121900" rtlCol="0" anchor="b" anchorCtr="0">
            <a:normAutofit/>
          </a:bodyPr>
          <a:lstStyle/>
          <a:p>
            <a:pPr>
              <a:spcBef>
                <a:spcPts val="0"/>
              </a:spcBef>
            </a:pPr>
            <a:r>
              <a:rPr lang="en-US" altLang="zh-CN" dirty="0"/>
              <a:t>Simulation and Limitation Analysis of Modern </a:t>
            </a:r>
            <a:r>
              <a:rPr lang="en-US" altLang="zh-CN" u="sng" dirty="0"/>
              <a:t>Delay</a:t>
            </a:r>
            <a:r>
              <a:rPr lang="en-US" altLang="zh-CN" dirty="0"/>
              <a:t>-Tolerant </a:t>
            </a:r>
            <a:r>
              <a:rPr lang="en-US" altLang="zh-CN" u="sng" dirty="0"/>
              <a:t>Email</a:t>
            </a:r>
            <a:endParaRPr b="1" u="sng" dirty="0">
              <a:solidFill>
                <a:srgbClr val="28273D"/>
              </a:solidFill>
              <a:latin typeface="Montserrat"/>
              <a:ea typeface="Montserrat"/>
              <a:cs typeface="Montserrat"/>
              <a:sym typeface="Montserrat"/>
            </a:endParaRPr>
          </a:p>
        </p:txBody>
      </p:sp>
      <p:sp>
        <p:nvSpPr>
          <p:cNvPr id="104" name="Google Shape;104;p25"/>
          <p:cNvSpPr txBox="1">
            <a:spLocks noGrp="1"/>
          </p:cNvSpPr>
          <p:nvPr>
            <p:ph type="subTitle" idx="1"/>
          </p:nvPr>
        </p:nvSpPr>
        <p:spPr>
          <a:xfrm>
            <a:off x="415600" y="5067613"/>
            <a:ext cx="11360800" cy="1578514"/>
          </a:xfrm>
          <a:prstGeom prst="rect">
            <a:avLst/>
          </a:prstGeom>
        </p:spPr>
        <p:txBody>
          <a:bodyPr spcFirstLastPara="1" vert="horz" wrap="square" lIns="121900" tIns="121900" rIns="121900" bIns="121900" rtlCol="0" anchor="t" anchorCtr="0">
            <a:normAutofit/>
          </a:bodyPr>
          <a:lstStyle/>
          <a:p>
            <a:pPr>
              <a:lnSpc>
                <a:spcPct val="120000"/>
              </a:lnSpc>
              <a:spcBef>
                <a:spcPts val="0"/>
              </a:spcBef>
            </a:pPr>
            <a:r>
              <a:rPr lang="en-US" altLang="zh-CN" dirty="0">
                <a:solidFill>
                  <a:srgbClr val="575279"/>
                </a:solidFill>
                <a:latin typeface="Comfortaa"/>
                <a:ea typeface="Comfortaa"/>
                <a:cs typeface="Comfortaa"/>
                <a:sym typeface="Comfortaa"/>
              </a:rPr>
              <a:t>Deng Pan     </a:t>
            </a:r>
          </a:p>
          <a:p>
            <a:pPr>
              <a:lnSpc>
                <a:spcPct val="120000"/>
              </a:lnSpc>
              <a:spcBef>
                <a:spcPts val="0"/>
              </a:spcBef>
            </a:pPr>
            <a:r>
              <a:rPr lang="en-US" altLang="zh-CN" dirty="0">
                <a:solidFill>
                  <a:srgbClr val="575279"/>
                </a:solidFill>
                <a:latin typeface="Comfortaa"/>
                <a:ea typeface="Comfortaa"/>
                <a:cs typeface="Comfortaa"/>
                <a:sym typeface="Comfortaa"/>
              </a:rPr>
              <a:t>24358871         </a:t>
            </a:r>
          </a:p>
          <a:p>
            <a:pPr>
              <a:lnSpc>
                <a:spcPct val="120000"/>
              </a:lnSpc>
              <a:spcBef>
                <a:spcPts val="0"/>
              </a:spcBef>
            </a:pPr>
            <a:r>
              <a:rPr lang="en-US" altLang="zh-CN" dirty="0">
                <a:solidFill>
                  <a:srgbClr val="575279"/>
                </a:solidFill>
                <a:latin typeface="Comfortaa"/>
                <a:ea typeface="Comfortaa"/>
                <a:cs typeface="Comfortaa"/>
                <a:sym typeface="Comfortaa"/>
              </a:rPr>
              <a:t>CS7NS1(Future Networked Systems)</a:t>
            </a:r>
            <a:endParaRPr dirty="0">
              <a:solidFill>
                <a:srgbClr val="575279"/>
              </a:solidFill>
              <a:latin typeface="Comfortaa"/>
              <a:ea typeface="Comfortaa"/>
              <a:cs typeface="Comfortaa"/>
              <a:sym typeface="Comfortaa"/>
            </a:endParaRPr>
          </a:p>
        </p:txBody>
      </p:sp>
      <p:sp>
        <p:nvSpPr>
          <p:cNvPr id="105" name="Google Shape;105;p25"/>
          <p:cNvSpPr txBox="1"/>
          <p:nvPr/>
        </p:nvSpPr>
        <p:spPr>
          <a:xfrm>
            <a:off x="109033" y="6760033"/>
            <a:ext cx="5517200" cy="615513"/>
          </a:xfrm>
          <a:prstGeom prst="rect">
            <a:avLst/>
          </a:prstGeom>
          <a:noFill/>
          <a:ln>
            <a:noFill/>
          </a:ln>
        </p:spPr>
        <p:txBody>
          <a:bodyPr spcFirstLastPara="1" wrap="square" lIns="121900" tIns="121900" rIns="121900" bIns="121900" anchor="t" anchorCtr="0">
            <a:spAutoFit/>
          </a:bodyPr>
          <a:lstStyle/>
          <a:p>
            <a:endParaRPr sz="2400">
              <a:solidFill>
                <a:schemeClr val="dk2"/>
              </a:solidFill>
            </a:endParaRPr>
          </a:p>
        </p:txBody>
      </p:sp>
      <p:sp>
        <p:nvSpPr>
          <p:cNvPr id="2" name="灯片编号占位符 1">
            <a:extLst>
              <a:ext uri="{FF2B5EF4-FFF2-40B4-BE49-F238E27FC236}">
                <a16:creationId xmlns:a16="http://schemas.microsoft.com/office/drawing/2014/main" id="{20DEC76E-0E2B-8A2E-3A67-D85860EF1618}"/>
              </a:ext>
            </a:extLst>
          </p:cNvPr>
          <p:cNvSpPr>
            <a:spLocks noGrp="1"/>
          </p:cNvSpPr>
          <p:nvPr>
            <p:ph type="sldNum" sz="quarter" idx="12"/>
          </p:nvPr>
        </p:nvSpPr>
        <p:spPr/>
        <p:txBody>
          <a:bodyPr/>
          <a:lstStyle/>
          <a:p>
            <a:fld id="{09463D40-267B-4D12-90DB-89C61847D44D}" type="slidenum">
              <a:rPr lang="zh-CN" altLang="en-US" smtClean="0"/>
              <a:t>1</a:t>
            </a:fld>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7F3E502D-16F0-ED0D-55FD-46CA9BB6FBA1}"/>
              </a:ext>
            </a:extLst>
          </p:cNvPr>
          <p:cNvPicPr>
            <a:picLocks noChangeAspect="1"/>
          </p:cNvPicPr>
          <p:nvPr/>
        </p:nvPicPr>
        <p:blipFill>
          <a:blip r:embed="rId3"/>
          <a:stretch>
            <a:fillRect/>
          </a:stretch>
        </p:blipFill>
        <p:spPr>
          <a:xfrm>
            <a:off x="1128919" y="1690688"/>
            <a:ext cx="10047825" cy="5079121"/>
          </a:xfrm>
          <a:prstGeom prst="rect">
            <a:avLst/>
          </a:prstGeom>
        </p:spPr>
      </p:pic>
      <p:sp>
        <p:nvSpPr>
          <p:cNvPr id="6" name="Google Shape;103;p25">
            <a:extLst>
              <a:ext uri="{FF2B5EF4-FFF2-40B4-BE49-F238E27FC236}">
                <a16:creationId xmlns:a16="http://schemas.microsoft.com/office/drawing/2014/main" id="{E90C198D-DC1C-056E-15BA-7E9A2C4F7D68}"/>
              </a:ext>
            </a:extLst>
          </p:cNvPr>
          <p:cNvSpPr txBox="1">
            <a:spLocks/>
          </p:cNvSpPr>
          <p:nvPr/>
        </p:nvSpPr>
        <p:spPr>
          <a:xfrm>
            <a:off x="2942736" y="88191"/>
            <a:ext cx="6306528" cy="1154228"/>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6000" dirty="0"/>
              <a:t>A possible solution</a:t>
            </a:r>
          </a:p>
        </p:txBody>
      </p:sp>
      <p:sp>
        <p:nvSpPr>
          <p:cNvPr id="7" name="副标题 2">
            <a:extLst>
              <a:ext uri="{FF2B5EF4-FFF2-40B4-BE49-F238E27FC236}">
                <a16:creationId xmlns:a16="http://schemas.microsoft.com/office/drawing/2014/main" id="{2F63691A-2293-0D37-7F5D-05EF2CA666E5}"/>
              </a:ext>
            </a:extLst>
          </p:cNvPr>
          <p:cNvSpPr txBox="1">
            <a:spLocks/>
          </p:cNvSpPr>
          <p:nvPr/>
        </p:nvSpPr>
        <p:spPr>
          <a:xfrm>
            <a:off x="1097845" y="1101359"/>
            <a:ext cx="10764936" cy="6352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sz="2400" dirty="0"/>
              <a:t>Set up another mail server for sending &amp; synchronizing emails.</a:t>
            </a:r>
          </a:p>
        </p:txBody>
      </p:sp>
      <p:sp>
        <p:nvSpPr>
          <p:cNvPr id="2" name="灯片编号占位符 1">
            <a:extLst>
              <a:ext uri="{FF2B5EF4-FFF2-40B4-BE49-F238E27FC236}">
                <a16:creationId xmlns:a16="http://schemas.microsoft.com/office/drawing/2014/main" id="{9C5D233C-81C0-F6A2-0E4C-1A7F34A8BBB6}"/>
              </a:ext>
            </a:extLst>
          </p:cNvPr>
          <p:cNvSpPr>
            <a:spLocks noGrp="1"/>
          </p:cNvSpPr>
          <p:nvPr>
            <p:ph type="sldNum" sz="quarter" idx="12"/>
          </p:nvPr>
        </p:nvSpPr>
        <p:spPr/>
        <p:txBody>
          <a:bodyPr/>
          <a:lstStyle/>
          <a:p>
            <a:fld id="{09463D40-267B-4D12-90DB-89C61847D44D}" type="slidenum">
              <a:rPr lang="zh-CN" altLang="en-US" smtClean="0"/>
              <a:t>10</a:t>
            </a:fld>
            <a:endParaRPr lang="zh-CN" altLang="en-US"/>
          </a:p>
        </p:txBody>
      </p:sp>
    </p:spTree>
    <p:extLst>
      <p:ext uri="{BB962C8B-B14F-4D97-AF65-F5344CB8AC3E}">
        <p14:creationId xmlns:p14="http://schemas.microsoft.com/office/powerpoint/2010/main" val="2655122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A274CB-05D6-2D16-6A7C-A02DCEBBCAA4}"/>
            </a:ext>
          </a:extLst>
        </p:cNvPr>
        <p:cNvGrpSpPr/>
        <p:nvPr/>
      </p:nvGrpSpPr>
      <p:grpSpPr>
        <a:xfrm>
          <a:off x="0" y="0"/>
          <a:ext cx="0" cy="0"/>
          <a:chOff x="0" y="0"/>
          <a:chExt cx="0" cy="0"/>
        </a:xfrm>
      </p:grpSpPr>
      <p:sp>
        <p:nvSpPr>
          <p:cNvPr id="6" name="Google Shape;103;p25">
            <a:extLst>
              <a:ext uri="{FF2B5EF4-FFF2-40B4-BE49-F238E27FC236}">
                <a16:creationId xmlns:a16="http://schemas.microsoft.com/office/drawing/2014/main" id="{095A5CD3-27A5-3098-0B9D-1C5C43EBC8DE}"/>
              </a:ext>
            </a:extLst>
          </p:cNvPr>
          <p:cNvSpPr txBox="1">
            <a:spLocks/>
          </p:cNvSpPr>
          <p:nvPr/>
        </p:nvSpPr>
        <p:spPr>
          <a:xfrm>
            <a:off x="3592092" y="326730"/>
            <a:ext cx="4721438" cy="1154228"/>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6000" dirty="0"/>
              <a:t>What I found</a:t>
            </a:r>
          </a:p>
        </p:txBody>
      </p:sp>
      <p:sp>
        <p:nvSpPr>
          <p:cNvPr id="2" name="灯片编号占位符 1">
            <a:extLst>
              <a:ext uri="{FF2B5EF4-FFF2-40B4-BE49-F238E27FC236}">
                <a16:creationId xmlns:a16="http://schemas.microsoft.com/office/drawing/2014/main" id="{9CDCB268-E13E-AC47-4DD5-31D36C6CEB7F}"/>
              </a:ext>
            </a:extLst>
          </p:cNvPr>
          <p:cNvSpPr>
            <a:spLocks noGrp="1"/>
          </p:cNvSpPr>
          <p:nvPr>
            <p:ph type="sldNum" sz="quarter" idx="12"/>
          </p:nvPr>
        </p:nvSpPr>
        <p:spPr/>
        <p:txBody>
          <a:bodyPr/>
          <a:lstStyle/>
          <a:p>
            <a:fld id="{09463D40-267B-4D12-90DB-89C61847D44D}" type="slidenum">
              <a:rPr lang="zh-CN" altLang="en-US" smtClean="0"/>
              <a:t>11</a:t>
            </a:fld>
            <a:endParaRPr lang="zh-CN" altLang="en-US"/>
          </a:p>
        </p:txBody>
      </p:sp>
      <p:sp>
        <p:nvSpPr>
          <p:cNvPr id="3" name="文本框 2">
            <a:extLst>
              <a:ext uri="{FF2B5EF4-FFF2-40B4-BE49-F238E27FC236}">
                <a16:creationId xmlns:a16="http://schemas.microsoft.com/office/drawing/2014/main" id="{5A23DCDD-5F94-EB27-C8C5-1E6E579B98DC}"/>
              </a:ext>
            </a:extLst>
          </p:cNvPr>
          <p:cNvSpPr txBox="1"/>
          <p:nvPr/>
        </p:nvSpPr>
        <p:spPr>
          <a:xfrm>
            <a:off x="966103" y="2105643"/>
            <a:ext cx="9973415" cy="3046988"/>
          </a:xfrm>
          <a:prstGeom prst="rect">
            <a:avLst/>
          </a:prstGeom>
          <a:noFill/>
        </p:spPr>
        <p:txBody>
          <a:bodyPr wrap="square" rtlCol="0">
            <a:spAutoFit/>
          </a:bodyPr>
          <a:lstStyle/>
          <a:p>
            <a:r>
              <a:rPr lang="en-US" altLang="zh-CN" sz="2400" dirty="0"/>
              <a:t>Johnson’s solution works well in mainstream scenarios, but it performs poorly in special cases—specifically, when users move between celestial bodies. If the delay is too high, this solution may not even be usable. </a:t>
            </a:r>
          </a:p>
          <a:p>
            <a:endParaRPr lang="en-US" altLang="zh-CN" sz="2400" dirty="0"/>
          </a:p>
          <a:p>
            <a:r>
              <a:rPr lang="en-US" altLang="zh-CN" sz="2400" dirty="0"/>
              <a:t>In addition, the Johnson solution does not explain how to implement email authentication technologies like Reverse DNS in an interplanetary network environment.</a:t>
            </a:r>
          </a:p>
          <a:p>
            <a:endParaRPr lang="zh-CN" altLang="en-US" sz="2400" dirty="0"/>
          </a:p>
        </p:txBody>
      </p:sp>
    </p:spTree>
    <p:extLst>
      <p:ext uri="{BB962C8B-B14F-4D97-AF65-F5344CB8AC3E}">
        <p14:creationId xmlns:p14="http://schemas.microsoft.com/office/powerpoint/2010/main" val="2675273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B2D268-01CE-C973-F1CA-78D23DDB3333}"/>
            </a:ext>
          </a:extLst>
        </p:cNvPr>
        <p:cNvGrpSpPr/>
        <p:nvPr/>
      </p:nvGrpSpPr>
      <p:grpSpPr>
        <a:xfrm>
          <a:off x="0" y="0"/>
          <a:ext cx="0" cy="0"/>
          <a:chOff x="0" y="0"/>
          <a:chExt cx="0" cy="0"/>
        </a:xfrm>
      </p:grpSpPr>
      <p:sp>
        <p:nvSpPr>
          <p:cNvPr id="6" name="Google Shape;103;p25">
            <a:extLst>
              <a:ext uri="{FF2B5EF4-FFF2-40B4-BE49-F238E27FC236}">
                <a16:creationId xmlns:a16="http://schemas.microsoft.com/office/drawing/2014/main" id="{8DC25098-1DFD-77DF-39E9-C6E804AB42FB}"/>
              </a:ext>
            </a:extLst>
          </p:cNvPr>
          <p:cNvSpPr txBox="1">
            <a:spLocks/>
          </p:cNvSpPr>
          <p:nvPr/>
        </p:nvSpPr>
        <p:spPr>
          <a:xfrm>
            <a:off x="3645101" y="324810"/>
            <a:ext cx="4721438" cy="1154228"/>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6000" dirty="0"/>
              <a:t>Conclusion</a:t>
            </a:r>
          </a:p>
        </p:txBody>
      </p:sp>
      <p:sp>
        <p:nvSpPr>
          <p:cNvPr id="2" name="灯片编号占位符 1">
            <a:extLst>
              <a:ext uri="{FF2B5EF4-FFF2-40B4-BE49-F238E27FC236}">
                <a16:creationId xmlns:a16="http://schemas.microsoft.com/office/drawing/2014/main" id="{AC82A241-23E5-B84A-7C85-19293A560F84}"/>
              </a:ext>
            </a:extLst>
          </p:cNvPr>
          <p:cNvSpPr>
            <a:spLocks noGrp="1"/>
          </p:cNvSpPr>
          <p:nvPr>
            <p:ph type="sldNum" sz="quarter" idx="12"/>
          </p:nvPr>
        </p:nvSpPr>
        <p:spPr/>
        <p:txBody>
          <a:bodyPr/>
          <a:lstStyle/>
          <a:p>
            <a:fld id="{09463D40-267B-4D12-90DB-89C61847D44D}" type="slidenum">
              <a:rPr lang="zh-CN" altLang="en-US" smtClean="0"/>
              <a:t>12</a:t>
            </a:fld>
            <a:endParaRPr lang="zh-CN" altLang="en-US"/>
          </a:p>
        </p:txBody>
      </p:sp>
      <p:sp>
        <p:nvSpPr>
          <p:cNvPr id="3" name="文本框 2">
            <a:extLst>
              <a:ext uri="{FF2B5EF4-FFF2-40B4-BE49-F238E27FC236}">
                <a16:creationId xmlns:a16="http://schemas.microsoft.com/office/drawing/2014/main" id="{A16AD10D-C82D-A8F7-7F80-6FEA8D514602}"/>
              </a:ext>
            </a:extLst>
          </p:cNvPr>
          <p:cNvSpPr txBox="1"/>
          <p:nvPr/>
        </p:nvSpPr>
        <p:spPr>
          <a:xfrm>
            <a:off x="966103" y="2105643"/>
            <a:ext cx="9973415" cy="1569660"/>
          </a:xfrm>
          <a:prstGeom prst="rect">
            <a:avLst/>
          </a:prstGeom>
          <a:noFill/>
        </p:spPr>
        <p:txBody>
          <a:bodyPr wrap="square" rtlCol="0">
            <a:spAutoFit/>
          </a:bodyPr>
          <a:lstStyle/>
          <a:p>
            <a:r>
              <a:rPr lang="en-US" altLang="zh-CN" sz="2400" dirty="0"/>
              <a:t>The gateway-based architecture make interplanetary email possible in simple scenarios. However, it cannot handle more complex situations. There are still many issues to solve before existing email systems can reliably send and receive emails across space.</a:t>
            </a:r>
            <a:endParaRPr lang="zh-CN" altLang="en-US" sz="2400" dirty="0"/>
          </a:p>
        </p:txBody>
      </p:sp>
    </p:spTree>
    <p:extLst>
      <p:ext uri="{BB962C8B-B14F-4D97-AF65-F5344CB8AC3E}">
        <p14:creationId xmlns:p14="http://schemas.microsoft.com/office/powerpoint/2010/main" val="1073352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
          <a:extLst>
            <a:ext uri="{FF2B5EF4-FFF2-40B4-BE49-F238E27FC236}">
              <a16:creationId xmlns:a16="http://schemas.microsoft.com/office/drawing/2014/main" id="{40EDCDD9-7A6D-736E-CFD2-68472F7F7DF7}"/>
            </a:ext>
          </a:extLst>
        </p:cNvPr>
        <p:cNvGrpSpPr/>
        <p:nvPr/>
      </p:nvGrpSpPr>
      <p:grpSpPr>
        <a:xfrm>
          <a:off x="0" y="0"/>
          <a:ext cx="0" cy="0"/>
          <a:chOff x="0" y="0"/>
          <a:chExt cx="0" cy="0"/>
        </a:xfrm>
      </p:grpSpPr>
      <p:sp>
        <p:nvSpPr>
          <p:cNvPr id="17" name="矩形 16">
            <a:extLst>
              <a:ext uri="{FF2B5EF4-FFF2-40B4-BE49-F238E27FC236}">
                <a16:creationId xmlns:a16="http://schemas.microsoft.com/office/drawing/2014/main" id="{753C771F-986F-B6F3-D6D4-DE2BF925E332}"/>
              </a:ext>
            </a:extLst>
          </p:cNvPr>
          <p:cNvSpPr/>
          <p:nvPr/>
        </p:nvSpPr>
        <p:spPr>
          <a:xfrm>
            <a:off x="-18717" y="2517913"/>
            <a:ext cx="1255441" cy="4340087"/>
          </a:xfrm>
          <a:prstGeom prst="rect">
            <a:avLst/>
          </a:prstGeom>
          <a:solidFill>
            <a:srgbClr val="FCDF9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Google Shape;103;p25">
            <a:extLst>
              <a:ext uri="{FF2B5EF4-FFF2-40B4-BE49-F238E27FC236}">
                <a16:creationId xmlns:a16="http://schemas.microsoft.com/office/drawing/2014/main" id="{AB38E2D8-9BE4-CDA3-D406-94AF94AD276C}"/>
              </a:ext>
            </a:extLst>
          </p:cNvPr>
          <p:cNvSpPr txBox="1">
            <a:spLocks noGrp="1"/>
          </p:cNvSpPr>
          <p:nvPr>
            <p:ph type="ctrTitle"/>
          </p:nvPr>
        </p:nvSpPr>
        <p:spPr>
          <a:xfrm>
            <a:off x="415600" y="44174"/>
            <a:ext cx="11360800" cy="1154228"/>
          </a:xfrm>
          <a:prstGeom prst="rect">
            <a:avLst/>
          </a:prstGeom>
        </p:spPr>
        <p:txBody>
          <a:bodyPr spcFirstLastPara="1" vert="horz" wrap="square" lIns="121900" tIns="121900" rIns="121900" bIns="121900" rtlCol="0" anchor="b" anchorCtr="0">
            <a:normAutofit/>
          </a:bodyPr>
          <a:lstStyle/>
          <a:p>
            <a:pPr>
              <a:spcBef>
                <a:spcPts val="0"/>
              </a:spcBef>
            </a:pPr>
            <a:r>
              <a:rPr lang="en-US" altLang="zh-CN" u="sng" dirty="0"/>
              <a:t>Email</a:t>
            </a:r>
            <a:r>
              <a:rPr lang="en-US" altLang="zh-CN" dirty="0"/>
              <a:t> system</a:t>
            </a:r>
            <a:endParaRPr b="1" dirty="0">
              <a:solidFill>
                <a:srgbClr val="28273D"/>
              </a:solidFill>
              <a:latin typeface="Montserrat"/>
              <a:ea typeface="Montserrat"/>
              <a:cs typeface="Montserrat"/>
              <a:sym typeface="Montserrat"/>
            </a:endParaRPr>
          </a:p>
        </p:txBody>
      </p:sp>
      <p:sp>
        <p:nvSpPr>
          <p:cNvPr id="105" name="Google Shape;105;p25">
            <a:extLst>
              <a:ext uri="{FF2B5EF4-FFF2-40B4-BE49-F238E27FC236}">
                <a16:creationId xmlns:a16="http://schemas.microsoft.com/office/drawing/2014/main" id="{B5544FCA-257E-3157-E850-779D62214A03}"/>
              </a:ext>
            </a:extLst>
          </p:cNvPr>
          <p:cNvSpPr txBox="1"/>
          <p:nvPr/>
        </p:nvSpPr>
        <p:spPr>
          <a:xfrm>
            <a:off x="109033" y="6760033"/>
            <a:ext cx="5517200" cy="615513"/>
          </a:xfrm>
          <a:prstGeom prst="rect">
            <a:avLst/>
          </a:prstGeom>
          <a:noFill/>
          <a:ln>
            <a:noFill/>
          </a:ln>
        </p:spPr>
        <p:txBody>
          <a:bodyPr spcFirstLastPara="1" wrap="square" lIns="121900" tIns="121900" rIns="121900" bIns="121900" anchor="t" anchorCtr="0">
            <a:spAutoFit/>
          </a:bodyPr>
          <a:lstStyle/>
          <a:p>
            <a:endParaRPr sz="2400">
              <a:solidFill>
                <a:schemeClr val="dk2"/>
              </a:solidFill>
            </a:endParaRPr>
          </a:p>
        </p:txBody>
      </p:sp>
      <p:sp>
        <p:nvSpPr>
          <p:cNvPr id="3" name="副标题 2">
            <a:extLst>
              <a:ext uri="{FF2B5EF4-FFF2-40B4-BE49-F238E27FC236}">
                <a16:creationId xmlns:a16="http://schemas.microsoft.com/office/drawing/2014/main" id="{7A01EE1F-6D56-B036-F292-E63D3A92CC06}"/>
              </a:ext>
            </a:extLst>
          </p:cNvPr>
          <p:cNvSpPr>
            <a:spLocks noGrp="1"/>
          </p:cNvSpPr>
          <p:nvPr>
            <p:ph type="subTitle" idx="1"/>
          </p:nvPr>
        </p:nvSpPr>
        <p:spPr>
          <a:xfrm>
            <a:off x="1566574" y="1832572"/>
            <a:ext cx="10411560" cy="1655762"/>
          </a:xfrm>
        </p:spPr>
        <p:txBody>
          <a:bodyPr>
            <a:normAutofit/>
          </a:bodyPr>
          <a:lstStyle/>
          <a:p>
            <a:pPr algn="l"/>
            <a:r>
              <a:rPr lang="en-US" altLang="zh-CN" dirty="0"/>
              <a:t>Client	        </a:t>
            </a:r>
            <a:r>
              <a:rPr lang="zh-CN" altLang="en-US" dirty="0"/>
              <a:t>→  </a:t>
            </a:r>
            <a:r>
              <a:rPr lang="en-US" altLang="zh-CN" dirty="0"/>
              <a:t>	Mail Server         </a:t>
            </a:r>
            <a:r>
              <a:rPr lang="zh-CN" altLang="en-US" dirty="0"/>
              <a:t>→  </a:t>
            </a:r>
            <a:r>
              <a:rPr lang="en-US" altLang="zh-CN" dirty="0"/>
              <a:t>	      Mail Server          </a:t>
            </a:r>
            <a:r>
              <a:rPr lang="zh-CN" altLang="en-US" dirty="0"/>
              <a:t>→  </a:t>
            </a:r>
            <a:r>
              <a:rPr lang="en-US" altLang="zh-CN" dirty="0"/>
              <a:t>	Client</a:t>
            </a:r>
            <a:endParaRPr lang="zh-CN" altLang="zh-CN" dirty="0"/>
          </a:p>
        </p:txBody>
      </p:sp>
      <p:pic>
        <p:nvPicPr>
          <p:cNvPr id="2" name="图片 1" descr="图片包含 图示&#10;&#10;AI 生成的内容可能不正确。">
            <a:extLst>
              <a:ext uri="{FF2B5EF4-FFF2-40B4-BE49-F238E27FC236}">
                <a16:creationId xmlns:a16="http://schemas.microsoft.com/office/drawing/2014/main" id="{CF7E47B9-65B1-5458-7123-CBA57EF1B200}"/>
              </a:ext>
            </a:extLst>
          </p:cNvPr>
          <p:cNvPicPr>
            <a:picLocks noChangeAspect="1"/>
          </p:cNvPicPr>
          <p:nvPr/>
        </p:nvPicPr>
        <p:blipFill>
          <a:blip r:embed="rId3"/>
          <a:stretch>
            <a:fillRect/>
          </a:stretch>
        </p:blipFill>
        <p:spPr>
          <a:xfrm>
            <a:off x="1236724" y="2517913"/>
            <a:ext cx="10995064" cy="4340087"/>
          </a:xfrm>
          <a:prstGeom prst="rect">
            <a:avLst/>
          </a:prstGeom>
        </p:spPr>
      </p:pic>
      <p:pic>
        <p:nvPicPr>
          <p:cNvPr id="5" name="图片 4" descr="图标&#10;&#10;AI 生成的内容可能不正确。">
            <a:extLst>
              <a:ext uri="{FF2B5EF4-FFF2-40B4-BE49-F238E27FC236}">
                <a16:creationId xmlns:a16="http://schemas.microsoft.com/office/drawing/2014/main" id="{B4BF1416-4EED-BE3D-AD90-A59052CB1F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5600" y="5649209"/>
            <a:ext cx="475760" cy="475760"/>
          </a:xfrm>
          <a:prstGeom prst="rect">
            <a:avLst/>
          </a:prstGeom>
        </p:spPr>
      </p:pic>
      <p:pic>
        <p:nvPicPr>
          <p:cNvPr id="6" name="图片 5" descr="图标&#10;&#10;AI 生成的内容可能不正确。">
            <a:extLst>
              <a:ext uri="{FF2B5EF4-FFF2-40B4-BE49-F238E27FC236}">
                <a16:creationId xmlns:a16="http://schemas.microsoft.com/office/drawing/2014/main" id="{955BC964-919B-421B-0583-54EA2ACD16B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91160" y="5252914"/>
            <a:ext cx="475760" cy="475760"/>
          </a:xfrm>
          <a:prstGeom prst="rect">
            <a:avLst/>
          </a:prstGeom>
        </p:spPr>
      </p:pic>
      <p:pic>
        <p:nvPicPr>
          <p:cNvPr id="8" name="图片 7" descr="卡通人物&#10;&#10;AI 生成的内容可能不正确。">
            <a:extLst>
              <a:ext uri="{FF2B5EF4-FFF2-40B4-BE49-F238E27FC236}">
                <a16:creationId xmlns:a16="http://schemas.microsoft.com/office/drawing/2014/main" id="{E7247BD1-F75D-C0F2-66D1-2322BE7100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45752" y="5378448"/>
            <a:ext cx="716803" cy="541522"/>
          </a:xfrm>
          <a:prstGeom prst="rect">
            <a:avLst/>
          </a:prstGeom>
        </p:spPr>
      </p:pic>
      <p:sp>
        <p:nvSpPr>
          <p:cNvPr id="10" name="文本框 9">
            <a:extLst>
              <a:ext uri="{FF2B5EF4-FFF2-40B4-BE49-F238E27FC236}">
                <a16:creationId xmlns:a16="http://schemas.microsoft.com/office/drawing/2014/main" id="{CCC26998-2081-7A15-EE69-C60DA4109321}"/>
              </a:ext>
            </a:extLst>
          </p:cNvPr>
          <p:cNvSpPr txBox="1"/>
          <p:nvPr/>
        </p:nvSpPr>
        <p:spPr>
          <a:xfrm>
            <a:off x="14925" y="6127738"/>
            <a:ext cx="1402522" cy="338554"/>
          </a:xfrm>
          <a:prstGeom prst="rect">
            <a:avLst/>
          </a:prstGeom>
          <a:noFill/>
        </p:spPr>
        <p:txBody>
          <a:bodyPr wrap="square" rtlCol="0">
            <a:spAutoFit/>
          </a:bodyPr>
          <a:lstStyle/>
          <a:p>
            <a:r>
              <a:rPr lang="en-US" altLang="zh-CN" sz="1600" dirty="0">
                <a:solidFill>
                  <a:schemeClr val="tx2">
                    <a:lumMod val="75000"/>
                    <a:lumOff val="25000"/>
                  </a:schemeClr>
                </a:solidFill>
              </a:rPr>
              <a:t>Thunderbird</a:t>
            </a:r>
            <a:endParaRPr lang="zh-CN" altLang="en-US" sz="1600" dirty="0">
              <a:solidFill>
                <a:schemeClr val="tx2">
                  <a:lumMod val="75000"/>
                  <a:lumOff val="25000"/>
                </a:schemeClr>
              </a:solidFill>
            </a:endParaRPr>
          </a:p>
        </p:txBody>
      </p:sp>
      <p:sp>
        <p:nvSpPr>
          <p:cNvPr id="11" name="矩形 10">
            <a:extLst>
              <a:ext uri="{FF2B5EF4-FFF2-40B4-BE49-F238E27FC236}">
                <a16:creationId xmlns:a16="http://schemas.microsoft.com/office/drawing/2014/main" id="{F1ED06CF-40E5-26E1-E2F3-107778E00EE1}"/>
              </a:ext>
            </a:extLst>
          </p:cNvPr>
          <p:cNvSpPr/>
          <p:nvPr/>
        </p:nvSpPr>
        <p:spPr>
          <a:xfrm>
            <a:off x="4377634" y="4744278"/>
            <a:ext cx="4890053" cy="1590262"/>
          </a:xfrm>
          <a:prstGeom prst="rect">
            <a:avLst/>
          </a:prstGeom>
          <a:noFill/>
          <a:ln w="57150">
            <a:solidFill>
              <a:schemeClr val="bg1">
                <a:lumMod val="50000"/>
                <a:alpha val="3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a:extLst>
              <a:ext uri="{FF2B5EF4-FFF2-40B4-BE49-F238E27FC236}">
                <a16:creationId xmlns:a16="http://schemas.microsoft.com/office/drawing/2014/main" id="{56F14807-F8DD-F6D5-F90B-6432E5E1F245}"/>
              </a:ext>
            </a:extLst>
          </p:cNvPr>
          <p:cNvSpPr txBox="1"/>
          <p:nvPr/>
        </p:nvSpPr>
        <p:spPr>
          <a:xfrm>
            <a:off x="10825352" y="5734439"/>
            <a:ext cx="1402522" cy="338554"/>
          </a:xfrm>
          <a:prstGeom prst="rect">
            <a:avLst/>
          </a:prstGeom>
          <a:noFill/>
        </p:spPr>
        <p:txBody>
          <a:bodyPr wrap="square" rtlCol="0">
            <a:spAutoFit/>
          </a:bodyPr>
          <a:lstStyle/>
          <a:p>
            <a:r>
              <a:rPr lang="en-US" altLang="zh-CN" sz="1600" dirty="0">
                <a:solidFill>
                  <a:schemeClr val="tx2">
                    <a:lumMod val="75000"/>
                    <a:lumOff val="25000"/>
                  </a:schemeClr>
                </a:solidFill>
              </a:rPr>
              <a:t>Thunderbird</a:t>
            </a:r>
            <a:endParaRPr lang="zh-CN" altLang="en-US" sz="1600" dirty="0">
              <a:solidFill>
                <a:schemeClr val="tx2">
                  <a:lumMod val="75000"/>
                  <a:lumOff val="25000"/>
                </a:schemeClr>
              </a:solidFill>
            </a:endParaRPr>
          </a:p>
        </p:txBody>
      </p:sp>
      <p:sp>
        <p:nvSpPr>
          <p:cNvPr id="13" name="文本框 12">
            <a:extLst>
              <a:ext uri="{FF2B5EF4-FFF2-40B4-BE49-F238E27FC236}">
                <a16:creationId xmlns:a16="http://schemas.microsoft.com/office/drawing/2014/main" id="{45F88D83-8EE9-CB31-5DED-9DA92E8BC4E3}"/>
              </a:ext>
            </a:extLst>
          </p:cNvPr>
          <p:cNvSpPr txBox="1"/>
          <p:nvPr/>
        </p:nvSpPr>
        <p:spPr>
          <a:xfrm>
            <a:off x="6370170" y="5899233"/>
            <a:ext cx="1024552" cy="338554"/>
          </a:xfrm>
          <a:prstGeom prst="rect">
            <a:avLst/>
          </a:prstGeom>
          <a:noFill/>
        </p:spPr>
        <p:txBody>
          <a:bodyPr wrap="square" rtlCol="0">
            <a:spAutoFit/>
          </a:bodyPr>
          <a:lstStyle/>
          <a:p>
            <a:r>
              <a:rPr lang="en-US" altLang="zh-CN" sz="1600" dirty="0">
                <a:latin typeface="Arial Black" panose="020B0A04020102020204" pitchFamily="34" charset="0"/>
              </a:rPr>
              <a:t>Postfix</a:t>
            </a:r>
            <a:endParaRPr lang="zh-CN" altLang="en-US" sz="1600" dirty="0">
              <a:latin typeface="Arial Black" panose="020B0A04020102020204" pitchFamily="34" charset="0"/>
            </a:endParaRPr>
          </a:p>
        </p:txBody>
      </p:sp>
      <p:pic>
        <p:nvPicPr>
          <p:cNvPr id="15" name="图片 14" descr="图标&#10;&#10;AI 生成的内容可能不正确。">
            <a:extLst>
              <a:ext uri="{FF2B5EF4-FFF2-40B4-BE49-F238E27FC236}">
                <a16:creationId xmlns:a16="http://schemas.microsoft.com/office/drawing/2014/main" id="{7D728E82-C6A7-2C84-E06B-C408A98B8B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46164" y="3784618"/>
            <a:ext cx="1053022" cy="436200"/>
          </a:xfrm>
          <a:prstGeom prst="rect">
            <a:avLst/>
          </a:prstGeom>
        </p:spPr>
      </p:pic>
      <p:sp>
        <p:nvSpPr>
          <p:cNvPr id="16" name="矩形 15">
            <a:extLst>
              <a:ext uri="{FF2B5EF4-FFF2-40B4-BE49-F238E27FC236}">
                <a16:creationId xmlns:a16="http://schemas.microsoft.com/office/drawing/2014/main" id="{CDBCC05B-3A20-B6FA-60C9-0DFAF13B9513}"/>
              </a:ext>
            </a:extLst>
          </p:cNvPr>
          <p:cNvSpPr/>
          <p:nvPr/>
        </p:nvSpPr>
        <p:spPr>
          <a:xfrm>
            <a:off x="4377634" y="3348467"/>
            <a:ext cx="4890053" cy="1339728"/>
          </a:xfrm>
          <a:prstGeom prst="rect">
            <a:avLst/>
          </a:prstGeom>
          <a:noFill/>
          <a:ln w="57150">
            <a:solidFill>
              <a:schemeClr val="tx2">
                <a:lumMod val="50000"/>
                <a:lumOff val="50000"/>
                <a:alpha val="3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pic>
        <p:nvPicPr>
          <p:cNvPr id="19" name="图片 18" descr="徽标&#10;&#10;AI 生成的内容可能不正确。">
            <a:extLst>
              <a:ext uri="{FF2B5EF4-FFF2-40B4-BE49-F238E27FC236}">
                <a16:creationId xmlns:a16="http://schemas.microsoft.com/office/drawing/2014/main" id="{B408A6BF-3639-50C6-75BC-3C1A15BB17D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461588" y="5031063"/>
            <a:ext cx="342473" cy="342473"/>
          </a:xfrm>
          <a:prstGeom prst="rect">
            <a:avLst/>
          </a:prstGeom>
        </p:spPr>
      </p:pic>
      <p:pic>
        <p:nvPicPr>
          <p:cNvPr id="21" name="图片 20" descr="图标&#10;&#10;AI 生成的内容可能不正确。">
            <a:extLst>
              <a:ext uri="{FF2B5EF4-FFF2-40B4-BE49-F238E27FC236}">
                <a16:creationId xmlns:a16="http://schemas.microsoft.com/office/drawing/2014/main" id="{2F402DAE-DACD-F750-A180-72ABF20047E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37430" y="3551096"/>
            <a:ext cx="355618" cy="355618"/>
          </a:xfrm>
          <a:prstGeom prst="rect">
            <a:avLst/>
          </a:prstGeom>
        </p:spPr>
      </p:pic>
      <p:pic>
        <p:nvPicPr>
          <p:cNvPr id="22" name="图片 21" descr="徽标&#10;&#10;AI 生成的内容可能不正确。">
            <a:extLst>
              <a:ext uri="{FF2B5EF4-FFF2-40B4-BE49-F238E27FC236}">
                <a16:creationId xmlns:a16="http://schemas.microsoft.com/office/drawing/2014/main" id="{A47455A6-4E0C-A1DF-57FE-2988B506B71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50575" y="5025970"/>
            <a:ext cx="342473" cy="342473"/>
          </a:xfrm>
          <a:prstGeom prst="rect">
            <a:avLst/>
          </a:prstGeom>
        </p:spPr>
      </p:pic>
      <p:sp>
        <p:nvSpPr>
          <p:cNvPr id="23" name="灯片编号占位符 22">
            <a:extLst>
              <a:ext uri="{FF2B5EF4-FFF2-40B4-BE49-F238E27FC236}">
                <a16:creationId xmlns:a16="http://schemas.microsoft.com/office/drawing/2014/main" id="{C067A0FA-131D-7D77-B855-13FB65691E11}"/>
              </a:ext>
            </a:extLst>
          </p:cNvPr>
          <p:cNvSpPr>
            <a:spLocks noGrp="1"/>
          </p:cNvSpPr>
          <p:nvPr>
            <p:ph type="sldNum" sz="quarter" idx="12"/>
          </p:nvPr>
        </p:nvSpPr>
        <p:spPr/>
        <p:txBody>
          <a:bodyPr/>
          <a:lstStyle/>
          <a:p>
            <a:fld id="{09463D40-267B-4D12-90DB-89C61847D44D}" type="slidenum">
              <a:rPr lang="zh-CN" altLang="en-US" smtClean="0"/>
              <a:t>2</a:t>
            </a:fld>
            <a:endParaRPr lang="zh-CN" altLang="en-US"/>
          </a:p>
        </p:txBody>
      </p:sp>
    </p:spTree>
    <p:extLst>
      <p:ext uri="{BB962C8B-B14F-4D97-AF65-F5344CB8AC3E}">
        <p14:creationId xmlns:p14="http://schemas.microsoft.com/office/powerpoint/2010/main" val="7303899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a:extLst>
            <a:ext uri="{FF2B5EF4-FFF2-40B4-BE49-F238E27FC236}">
              <a16:creationId xmlns:a16="http://schemas.microsoft.com/office/drawing/2014/main" id="{6E7A5A6F-1F3E-D337-5240-0DDC3EDF486B}"/>
            </a:ext>
          </a:extLst>
        </p:cNvPr>
        <p:cNvGrpSpPr/>
        <p:nvPr/>
      </p:nvGrpSpPr>
      <p:grpSpPr>
        <a:xfrm>
          <a:off x="0" y="0"/>
          <a:ext cx="0" cy="0"/>
          <a:chOff x="0" y="0"/>
          <a:chExt cx="0" cy="0"/>
        </a:xfrm>
      </p:grpSpPr>
      <p:sp>
        <p:nvSpPr>
          <p:cNvPr id="103" name="Google Shape;103;p25">
            <a:extLst>
              <a:ext uri="{FF2B5EF4-FFF2-40B4-BE49-F238E27FC236}">
                <a16:creationId xmlns:a16="http://schemas.microsoft.com/office/drawing/2014/main" id="{7CCE846D-3975-F704-6C62-BA2A17A6759F}"/>
              </a:ext>
            </a:extLst>
          </p:cNvPr>
          <p:cNvSpPr txBox="1">
            <a:spLocks noGrp="1"/>
          </p:cNvSpPr>
          <p:nvPr>
            <p:ph type="ctrTitle"/>
          </p:nvPr>
        </p:nvSpPr>
        <p:spPr>
          <a:xfrm>
            <a:off x="0" y="19803"/>
            <a:ext cx="12898956" cy="1154228"/>
          </a:xfrm>
          <a:prstGeom prst="rect">
            <a:avLst/>
          </a:prstGeom>
        </p:spPr>
        <p:txBody>
          <a:bodyPr spcFirstLastPara="1" vert="horz" wrap="square" lIns="121900" tIns="121900" rIns="121900" bIns="121900" rtlCol="0" anchor="b" anchorCtr="0">
            <a:normAutofit/>
          </a:bodyPr>
          <a:lstStyle/>
          <a:p>
            <a:pPr>
              <a:spcBef>
                <a:spcPts val="0"/>
              </a:spcBef>
            </a:pPr>
            <a:r>
              <a:rPr lang="en-US" altLang="zh-CN" dirty="0"/>
              <a:t>Space network</a:t>
            </a:r>
            <a:endParaRPr b="1" dirty="0">
              <a:solidFill>
                <a:srgbClr val="28273D"/>
              </a:solidFill>
              <a:latin typeface="Montserrat"/>
              <a:ea typeface="Montserrat"/>
              <a:cs typeface="Montserrat"/>
              <a:sym typeface="Montserrat"/>
            </a:endParaRPr>
          </a:p>
        </p:txBody>
      </p:sp>
      <p:sp>
        <p:nvSpPr>
          <p:cNvPr id="105" name="Google Shape;105;p25">
            <a:extLst>
              <a:ext uri="{FF2B5EF4-FFF2-40B4-BE49-F238E27FC236}">
                <a16:creationId xmlns:a16="http://schemas.microsoft.com/office/drawing/2014/main" id="{2942CC67-4336-0901-A7B2-D606A02CE065}"/>
              </a:ext>
            </a:extLst>
          </p:cNvPr>
          <p:cNvSpPr txBox="1"/>
          <p:nvPr/>
        </p:nvSpPr>
        <p:spPr>
          <a:xfrm>
            <a:off x="109033" y="6760033"/>
            <a:ext cx="5517200" cy="615513"/>
          </a:xfrm>
          <a:prstGeom prst="rect">
            <a:avLst/>
          </a:prstGeom>
          <a:noFill/>
          <a:ln>
            <a:noFill/>
          </a:ln>
        </p:spPr>
        <p:txBody>
          <a:bodyPr spcFirstLastPara="1" wrap="square" lIns="121900" tIns="121900" rIns="121900" bIns="121900" anchor="t" anchorCtr="0">
            <a:spAutoFit/>
          </a:bodyPr>
          <a:lstStyle/>
          <a:p>
            <a:endParaRPr sz="2400">
              <a:solidFill>
                <a:schemeClr val="dk2"/>
              </a:solidFill>
            </a:endParaRPr>
          </a:p>
        </p:txBody>
      </p:sp>
      <p:sp>
        <p:nvSpPr>
          <p:cNvPr id="3" name="副标题 2">
            <a:extLst>
              <a:ext uri="{FF2B5EF4-FFF2-40B4-BE49-F238E27FC236}">
                <a16:creationId xmlns:a16="http://schemas.microsoft.com/office/drawing/2014/main" id="{FC124387-649A-337A-06B5-AB8A34E6221F}"/>
              </a:ext>
            </a:extLst>
          </p:cNvPr>
          <p:cNvSpPr>
            <a:spLocks noGrp="1"/>
          </p:cNvSpPr>
          <p:nvPr>
            <p:ph type="subTitle" idx="1"/>
          </p:nvPr>
        </p:nvSpPr>
        <p:spPr>
          <a:xfrm>
            <a:off x="2446290" y="5778897"/>
            <a:ext cx="6954187" cy="712522"/>
          </a:xfrm>
        </p:spPr>
        <p:txBody>
          <a:bodyPr>
            <a:normAutofit/>
          </a:bodyPr>
          <a:lstStyle/>
          <a:p>
            <a:pPr algn="l"/>
            <a:r>
              <a:rPr lang="en-US" altLang="zh-CN" dirty="0"/>
              <a:t>Features: high </a:t>
            </a:r>
            <a:r>
              <a:rPr lang="en-US" altLang="zh-CN" b="1" u="sng" dirty="0"/>
              <a:t>delays</a:t>
            </a:r>
            <a:r>
              <a:rPr lang="en-US" altLang="zh-CN" dirty="0"/>
              <a:t> and frequent disruptions.</a:t>
            </a:r>
            <a:endParaRPr lang="zh-CN" altLang="zh-CN" dirty="0"/>
          </a:p>
        </p:txBody>
      </p:sp>
      <p:pic>
        <p:nvPicPr>
          <p:cNvPr id="6" name="图片 5">
            <a:extLst>
              <a:ext uri="{FF2B5EF4-FFF2-40B4-BE49-F238E27FC236}">
                <a16:creationId xmlns:a16="http://schemas.microsoft.com/office/drawing/2014/main" id="{354D9B1F-DF28-CBA0-C6DF-2FE5FE0B8639}"/>
              </a:ext>
            </a:extLst>
          </p:cNvPr>
          <p:cNvPicPr>
            <a:picLocks noChangeAspect="1"/>
          </p:cNvPicPr>
          <p:nvPr/>
        </p:nvPicPr>
        <p:blipFill>
          <a:blip r:embed="rId3"/>
          <a:stretch>
            <a:fillRect/>
          </a:stretch>
        </p:blipFill>
        <p:spPr>
          <a:xfrm>
            <a:off x="403827" y="2166321"/>
            <a:ext cx="6534991" cy="1873338"/>
          </a:xfrm>
          <a:prstGeom prst="rect">
            <a:avLst/>
          </a:prstGeom>
        </p:spPr>
      </p:pic>
      <p:pic>
        <p:nvPicPr>
          <p:cNvPr id="8" name="图片 7" descr="手机屏幕的截图&#10;&#10;AI 生成的内容可能不正确。">
            <a:extLst>
              <a:ext uri="{FF2B5EF4-FFF2-40B4-BE49-F238E27FC236}">
                <a16:creationId xmlns:a16="http://schemas.microsoft.com/office/drawing/2014/main" id="{EF03B179-BBFA-373E-BB33-9BF21429901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02504" y="2166321"/>
            <a:ext cx="366273" cy="366273"/>
          </a:xfrm>
          <a:prstGeom prst="rect">
            <a:avLst/>
          </a:prstGeom>
        </p:spPr>
      </p:pic>
      <p:pic>
        <p:nvPicPr>
          <p:cNvPr id="9" name="图片 8" descr="手机屏幕的截图&#10;&#10;AI 生成的内容可能不正确。">
            <a:extLst>
              <a:ext uri="{FF2B5EF4-FFF2-40B4-BE49-F238E27FC236}">
                <a16:creationId xmlns:a16="http://schemas.microsoft.com/office/drawing/2014/main" id="{7E59C06C-C459-000C-B7BC-6995FDEE5F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20661" y="2152678"/>
            <a:ext cx="366273" cy="366273"/>
          </a:xfrm>
          <a:prstGeom prst="rect">
            <a:avLst/>
          </a:prstGeom>
        </p:spPr>
      </p:pic>
      <p:sp>
        <p:nvSpPr>
          <p:cNvPr id="2" name="灯片编号占位符 1">
            <a:extLst>
              <a:ext uri="{FF2B5EF4-FFF2-40B4-BE49-F238E27FC236}">
                <a16:creationId xmlns:a16="http://schemas.microsoft.com/office/drawing/2014/main" id="{829ED669-408E-EA49-D40E-2747DBA99E6B}"/>
              </a:ext>
            </a:extLst>
          </p:cNvPr>
          <p:cNvSpPr>
            <a:spLocks noGrp="1"/>
          </p:cNvSpPr>
          <p:nvPr>
            <p:ph type="sldNum" sz="quarter" idx="12"/>
          </p:nvPr>
        </p:nvSpPr>
        <p:spPr/>
        <p:txBody>
          <a:bodyPr/>
          <a:lstStyle/>
          <a:p>
            <a:fld id="{09463D40-267B-4D12-90DB-89C61847D44D}" type="slidenum">
              <a:rPr lang="zh-CN" altLang="en-US" smtClean="0"/>
              <a:t>3</a:t>
            </a:fld>
            <a:endParaRPr lang="zh-CN" altLang="en-US"/>
          </a:p>
        </p:txBody>
      </p:sp>
      <p:sp>
        <p:nvSpPr>
          <p:cNvPr id="12" name="文本框 11">
            <a:extLst>
              <a:ext uri="{FF2B5EF4-FFF2-40B4-BE49-F238E27FC236}">
                <a16:creationId xmlns:a16="http://schemas.microsoft.com/office/drawing/2014/main" id="{7C2ACBDA-A6FB-41AF-BAC8-3405144A5020}"/>
              </a:ext>
            </a:extLst>
          </p:cNvPr>
          <p:cNvSpPr txBox="1"/>
          <p:nvPr/>
        </p:nvSpPr>
        <p:spPr>
          <a:xfrm>
            <a:off x="8129704" y="4644933"/>
            <a:ext cx="6448192" cy="461665"/>
          </a:xfrm>
          <a:prstGeom prst="rect">
            <a:avLst/>
          </a:prstGeom>
          <a:noFill/>
        </p:spPr>
        <p:txBody>
          <a:bodyPr wrap="square">
            <a:spAutoFit/>
          </a:bodyPr>
          <a:lstStyle/>
          <a:p>
            <a:r>
              <a:rPr lang="en-US" altLang="zh-CN" sz="2400" dirty="0"/>
              <a:t>TCP three-way handshake</a:t>
            </a:r>
            <a:endParaRPr lang="zh-CN" altLang="en-US" sz="2400" dirty="0"/>
          </a:p>
        </p:txBody>
      </p:sp>
      <p:pic>
        <p:nvPicPr>
          <p:cNvPr id="14" name="图片 13">
            <a:extLst>
              <a:ext uri="{FF2B5EF4-FFF2-40B4-BE49-F238E27FC236}">
                <a16:creationId xmlns:a16="http://schemas.microsoft.com/office/drawing/2014/main" id="{B2F30744-8D00-D423-B865-FC1530A50C17}"/>
              </a:ext>
            </a:extLst>
          </p:cNvPr>
          <p:cNvPicPr>
            <a:picLocks noChangeAspect="1"/>
          </p:cNvPicPr>
          <p:nvPr/>
        </p:nvPicPr>
        <p:blipFill>
          <a:blip r:embed="rId5"/>
          <a:stretch>
            <a:fillRect/>
          </a:stretch>
        </p:blipFill>
        <p:spPr>
          <a:xfrm>
            <a:off x="7501452" y="1328088"/>
            <a:ext cx="4525137" cy="3162788"/>
          </a:xfrm>
          <a:prstGeom prst="rect">
            <a:avLst/>
          </a:prstGeom>
        </p:spPr>
      </p:pic>
      <p:sp>
        <p:nvSpPr>
          <p:cNvPr id="16" name="文本框 15">
            <a:extLst>
              <a:ext uri="{FF2B5EF4-FFF2-40B4-BE49-F238E27FC236}">
                <a16:creationId xmlns:a16="http://schemas.microsoft.com/office/drawing/2014/main" id="{F55FC542-FDCD-96E0-0434-0C4A076E7270}"/>
              </a:ext>
            </a:extLst>
          </p:cNvPr>
          <p:cNvSpPr txBox="1"/>
          <p:nvPr/>
        </p:nvSpPr>
        <p:spPr>
          <a:xfrm>
            <a:off x="789520" y="4654086"/>
            <a:ext cx="7662281" cy="461665"/>
          </a:xfrm>
          <a:prstGeom prst="rect">
            <a:avLst/>
          </a:prstGeom>
          <a:noFill/>
        </p:spPr>
        <p:txBody>
          <a:bodyPr wrap="square">
            <a:spAutoFit/>
          </a:bodyPr>
          <a:lstStyle/>
          <a:p>
            <a:r>
              <a:rPr lang="en-US" altLang="zh-CN" sz="2400" dirty="0"/>
              <a:t>Two planets are very far from each other. </a:t>
            </a:r>
            <a:endParaRPr lang="zh-CN" altLang="en-US" sz="2400" dirty="0"/>
          </a:p>
        </p:txBody>
      </p:sp>
    </p:spTree>
    <p:extLst>
      <p:ext uri="{BB962C8B-B14F-4D97-AF65-F5344CB8AC3E}">
        <p14:creationId xmlns:p14="http://schemas.microsoft.com/office/powerpoint/2010/main" val="33669232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2">
          <a:extLst>
            <a:ext uri="{FF2B5EF4-FFF2-40B4-BE49-F238E27FC236}">
              <a16:creationId xmlns:a16="http://schemas.microsoft.com/office/drawing/2014/main" id="{8DC8CB80-CB97-5CA7-9900-AC837CFAA80B}"/>
            </a:ext>
          </a:extLst>
        </p:cNvPr>
        <p:cNvGrpSpPr/>
        <p:nvPr/>
      </p:nvGrpSpPr>
      <p:grpSpPr>
        <a:xfrm>
          <a:off x="0" y="0"/>
          <a:ext cx="0" cy="0"/>
          <a:chOff x="0" y="0"/>
          <a:chExt cx="0" cy="0"/>
        </a:xfrm>
      </p:grpSpPr>
      <p:sp>
        <p:nvSpPr>
          <p:cNvPr id="103" name="Google Shape;103;p25">
            <a:extLst>
              <a:ext uri="{FF2B5EF4-FFF2-40B4-BE49-F238E27FC236}">
                <a16:creationId xmlns:a16="http://schemas.microsoft.com/office/drawing/2014/main" id="{371C6390-04B3-21C0-9DE7-305B8F9EA415}"/>
              </a:ext>
            </a:extLst>
          </p:cNvPr>
          <p:cNvSpPr txBox="1">
            <a:spLocks noGrp="1"/>
          </p:cNvSpPr>
          <p:nvPr>
            <p:ph type="ctrTitle"/>
          </p:nvPr>
        </p:nvSpPr>
        <p:spPr>
          <a:xfrm>
            <a:off x="50982" y="6910"/>
            <a:ext cx="12090035" cy="1154228"/>
          </a:xfrm>
          <a:prstGeom prst="rect">
            <a:avLst/>
          </a:prstGeom>
        </p:spPr>
        <p:txBody>
          <a:bodyPr spcFirstLastPara="1" vert="horz" wrap="square" lIns="121900" tIns="121900" rIns="121900" bIns="121900" rtlCol="0" anchor="b" anchorCtr="0">
            <a:normAutofit/>
          </a:bodyPr>
          <a:lstStyle/>
          <a:p>
            <a:pPr>
              <a:spcBef>
                <a:spcPts val="0"/>
              </a:spcBef>
            </a:pPr>
            <a:r>
              <a:rPr lang="en-US" altLang="zh-CN" dirty="0"/>
              <a:t>Delay-Tolerant Networking</a:t>
            </a:r>
            <a:endParaRPr b="1" dirty="0">
              <a:solidFill>
                <a:srgbClr val="28273D"/>
              </a:solidFill>
              <a:latin typeface="Montserrat"/>
              <a:ea typeface="Montserrat"/>
              <a:cs typeface="Montserrat"/>
              <a:sym typeface="Montserrat"/>
            </a:endParaRPr>
          </a:p>
        </p:txBody>
      </p:sp>
      <p:sp>
        <p:nvSpPr>
          <p:cNvPr id="105" name="Google Shape;105;p25">
            <a:extLst>
              <a:ext uri="{FF2B5EF4-FFF2-40B4-BE49-F238E27FC236}">
                <a16:creationId xmlns:a16="http://schemas.microsoft.com/office/drawing/2014/main" id="{AB15658C-D864-1081-3BAF-C6CD3DFA9163}"/>
              </a:ext>
            </a:extLst>
          </p:cNvPr>
          <p:cNvSpPr txBox="1"/>
          <p:nvPr/>
        </p:nvSpPr>
        <p:spPr>
          <a:xfrm>
            <a:off x="109033" y="6760033"/>
            <a:ext cx="5517200" cy="615513"/>
          </a:xfrm>
          <a:prstGeom prst="rect">
            <a:avLst/>
          </a:prstGeom>
          <a:noFill/>
          <a:ln>
            <a:noFill/>
          </a:ln>
        </p:spPr>
        <p:txBody>
          <a:bodyPr spcFirstLastPara="1" wrap="square" lIns="121900" tIns="121900" rIns="121900" bIns="121900" anchor="t" anchorCtr="0">
            <a:spAutoFit/>
          </a:bodyPr>
          <a:lstStyle/>
          <a:p>
            <a:endParaRPr sz="2400">
              <a:solidFill>
                <a:schemeClr val="dk2"/>
              </a:solidFill>
            </a:endParaRPr>
          </a:p>
        </p:txBody>
      </p:sp>
      <p:sp>
        <p:nvSpPr>
          <p:cNvPr id="3" name="副标题 2">
            <a:extLst>
              <a:ext uri="{FF2B5EF4-FFF2-40B4-BE49-F238E27FC236}">
                <a16:creationId xmlns:a16="http://schemas.microsoft.com/office/drawing/2014/main" id="{BBFFD798-10CA-A777-4ECB-427A078DA4F8}"/>
              </a:ext>
            </a:extLst>
          </p:cNvPr>
          <p:cNvSpPr>
            <a:spLocks noGrp="1"/>
          </p:cNvSpPr>
          <p:nvPr>
            <p:ph type="subTitle" idx="1"/>
          </p:nvPr>
        </p:nvSpPr>
        <p:spPr>
          <a:xfrm>
            <a:off x="1754056" y="1202389"/>
            <a:ext cx="8683886" cy="1727028"/>
          </a:xfrm>
        </p:spPr>
        <p:txBody>
          <a:bodyPr>
            <a:normAutofit/>
          </a:bodyPr>
          <a:lstStyle/>
          <a:p>
            <a:pPr algn="l"/>
            <a:r>
              <a:rPr lang="en-US" altLang="zh-CN" dirty="0"/>
              <a:t>The idea of DTN is “</a:t>
            </a:r>
            <a:r>
              <a:rPr lang="en-US" altLang="zh-CN" b="1" dirty="0"/>
              <a:t>store and forward</a:t>
            </a:r>
            <a:r>
              <a:rPr lang="en-US" altLang="zh-CN" dirty="0"/>
              <a:t>.” This means that when the network is disconnected, data packets are stored at each node instead of being thrown away. Once the connection is back, the node will keep forwarding the packets to their destination.</a:t>
            </a:r>
            <a:endParaRPr lang="zh-CN" altLang="zh-CN" dirty="0"/>
          </a:p>
        </p:txBody>
      </p:sp>
      <p:pic>
        <p:nvPicPr>
          <p:cNvPr id="2" name="图片 1" descr="电脑萤幕画面&#10;&#10;AI 生成的内容可能不正确。">
            <a:extLst>
              <a:ext uri="{FF2B5EF4-FFF2-40B4-BE49-F238E27FC236}">
                <a16:creationId xmlns:a16="http://schemas.microsoft.com/office/drawing/2014/main" id="{EA584A85-DEAF-5775-1544-A5DC6B413DED}"/>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3001952"/>
            <a:ext cx="6860209" cy="3857907"/>
          </a:xfrm>
          <a:prstGeom prst="rect">
            <a:avLst/>
          </a:prstGeom>
          <a:noFill/>
          <a:ln>
            <a:noFill/>
          </a:ln>
        </p:spPr>
      </p:pic>
      <p:pic>
        <p:nvPicPr>
          <p:cNvPr id="4" name="图片 3" descr="图示&#10;&#10;AI 生成的内容可能不正确。">
            <a:extLst>
              <a:ext uri="{FF2B5EF4-FFF2-40B4-BE49-F238E27FC236}">
                <a16:creationId xmlns:a16="http://schemas.microsoft.com/office/drawing/2014/main" id="{C611A4D6-E45C-6E32-5D4C-6266C2CC9C2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07972" y="2999781"/>
            <a:ext cx="5184028" cy="3886864"/>
          </a:xfrm>
          <a:prstGeom prst="rect">
            <a:avLst/>
          </a:prstGeom>
          <a:noFill/>
          <a:ln>
            <a:noFill/>
          </a:ln>
        </p:spPr>
      </p:pic>
      <p:sp>
        <p:nvSpPr>
          <p:cNvPr id="5" name="灯片编号占位符 4">
            <a:extLst>
              <a:ext uri="{FF2B5EF4-FFF2-40B4-BE49-F238E27FC236}">
                <a16:creationId xmlns:a16="http://schemas.microsoft.com/office/drawing/2014/main" id="{A05EA022-494C-130C-66E9-D1738731FB60}"/>
              </a:ext>
            </a:extLst>
          </p:cNvPr>
          <p:cNvSpPr>
            <a:spLocks noGrp="1"/>
          </p:cNvSpPr>
          <p:nvPr>
            <p:ph type="sldNum" sz="quarter" idx="12"/>
          </p:nvPr>
        </p:nvSpPr>
        <p:spPr/>
        <p:txBody>
          <a:bodyPr/>
          <a:lstStyle/>
          <a:p>
            <a:fld id="{09463D40-267B-4D12-90DB-89C61847D44D}" type="slidenum">
              <a:rPr lang="zh-CN" altLang="en-US" smtClean="0"/>
              <a:t>4</a:t>
            </a:fld>
            <a:endParaRPr lang="zh-CN" altLang="en-US"/>
          </a:p>
        </p:txBody>
      </p:sp>
    </p:spTree>
    <p:extLst>
      <p:ext uri="{BB962C8B-B14F-4D97-AF65-F5344CB8AC3E}">
        <p14:creationId xmlns:p14="http://schemas.microsoft.com/office/powerpoint/2010/main" val="565077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a:extLst>
            <a:ext uri="{FF2B5EF4-FFF2-40B4-BE49-F238E27FC236}">
              <a16:creationId xmlns:a16="http://schemas.microsoft.com/office/drawing/2014/main" id="{58A40E91-60C1-EE34-65FD-56130BB0C952}"/>
            </a:ext>
          </a:extLst>
        </p:cNvPr>
        <p:cNvGrpSpPr/>
        <p:nvPr/>
      </p:nvGrpSpPr>
      <p:grpSpPr>
        <a:xfrm>
          <a:off x="0" y="0"/>
          <a:ext cx="0" cy="0"/>
          <a:chOff x="0" y="0"/>
          <a:chExt cx="0" cy="0"/>
        </a:xfrm>
      </p:grpSpPr>
      <p:sp>
        <p:nvSpPr>
          <p:cNvPr id="103" name="Google Shape;103;p25">
            <a:extLst>
              <a:ext uri="{FF2B5EF4-FFF2-40B4-BE49-F238E27FC236}">
                <a16:creationId xmlns:a16="http://schemas.microsoft.com/office/drawing/2014/main" id="{B77E3B2E-15BE-2E08-6A05-F7EC3A851A60}"/>
              </a:ext>
            </a:extLst>
          </p:cNvPr>
          <p:cNvSpPr txBox="1">
            <a:spLocks noGrp="1"/>
          </p:cNvSpPr>
          <p:nvPr>
            <p:ph type="ctrTitle"/>
          </p:nvPr>
        </p:nvSpPr>
        <p:spPr>
          <a:xfrm>
            <a:off x="109033" y="44174"/>
            <a:ext cx="11667367" cy="1154228"/>
          </a:xfrm>
          <a:prstGeom prst="rect">
            <a:avLst/>
          </a:prstGeom>
        </p:spPr>
        <p:txBody>
          <a:bodyPr spcFirstLastPara="1" vert="horz" wrap="square" lIns="121900" tIns="121900" rIns="121900" bIns="121900" rtlCol="0" anchor="b" anchorCtr="0">
            <a:normAutofit/>
          </a:bodyPr>
          <a:lstStyle/>
          <a:p>
            <a:pPr>
              <a:spcBef>
                <a:spcPts val="0"/>
              </a:spcBef>
            </a:pPr>
            <a:r>
              <a:rPr lang="en-US" altLang="zh-CN" sz="4400" dirty="0"/>
              <a:t>Email system with DTN</a:t>
            </a:r>
            <a:endParaRPr sz="4400" b="1" dirty="0">
              <a:solidFill>
                <a:srgbClr val="28273D"/>
              </a:solidFill>
              <a:latin typeface="Montserrat"/>
              <a:ea typeface="Montserrat"/>
              <a:cs typeface="Montserrat"/>
              <a:sym typeface="Montserrat"/>
            </a:endParaRPr>
          </a:p>
        </p:txBody>
      </p:sp>
      <p:sp>
        <p:nvSpPr>
          <p:cNvPr id="105" name="Google Shape;105;p25">
            <a:extLst>
              <a:ext uri="{FF2B5EF4-FFF2-40B4-BE49-F238E27FC236}">
                <a16:creationId xmlns:a16="http://schemas.microsoft.com/office/drawing/2014/main" id="{F85BC2EE-A19D-6E0B-B4A7-92CB33FD96B6}"/>
              </a:ext>
            </a:extLst>
          </p:cNvPr>
          <p:cNvSpPr txBox="1"/>
          <p:nvPr/>
        </p:nvSpPr>
        <p:spPr>
          <a:xfrm>
            <a:off x="109033" y="6760033"/>
            <a:ext cx="5517200" cy="615513"/>
          </a:xfrm>
          <a:prstGeom prst="rect">
            <a:avLst/>
          </a:prstGeom>
          <a:noFill/>
          <a:ln>
            <a:noFill/>
          </a:ln>
        </p:spPr>
        <p:txBody>
          <a:bodyPr spcFirstLastPara="1" wrap="square" lIns="121900" tIns="121900" rIns="121900" bIns="121900" anchor="t" anchorCtr="0">
            <a:spAutoFit/>
          </a:bodyPr>
          <a:lstStyle/>
          <a:p>
            <a:endParaRPr sz="2400">
              <a:solidFill>
                <a:schemeClr val="dk2"/>
              </a:solidFill>
            </a:endParaRPr>
          </a:p>
        </p:txBody>
      </p:sp>
      <p:sp>
        <p:nvSpPr>
          <p:cNvPr id="3" name="副标题 2">
            <a:extLst>
              <a:ext uri="{FF2B5EF4-FFF2-40B4-BE49-F238E27FC236}">
                <a16:creationId xmlns:a16="http://schemas.microsoft.com/office/drawing/2014/main" id="{E062F107-08EF-A89F-397F-5B98972C28CD}"/>
              </a:ext>
            </a:extLst>
          </p:cNvPr>
          <p:cNvSpPr>
            <a:spLocks noGrp="1"/>
          </p:cNvSpPr>
          <p:nvPr>
            <p:ph type="subTitle" idx="1"/>
          </p:nvPr>
        </p:nvSpPr>
        <p:spPr>
          <a:xfrm>
            <a:off x="1210366" y="1340653"/>
            <a:ext cx="9674086" cy="2298148"/>
          </a:xfrm>
        </p:spPr>
        <p:txBody>
          <a:bodyPr>
            <a:normAutofit/>
          </a:bodyPr>
          <a:lstStyle/>
          <a:p>
            <a:r>
              <a:rPr lang="en-US" altLang="zh-CN" u="sng" dirty="0">
                <a:hlinkClick r:id="rId3"/>
              </a:rPr>
              <a:t>draft-</a:t>
            </a:r>
            <a:r>
              <a:rPr lang="en-US" altLang="zh-CN" u="sng" dirty="0" err="1">
                <a:hlinkClick r:id="rId3"/>
              </a:rPr>
              <a:t>johnson</a:t>
            </a:r>
            <a:r>
              <a:rPr lang="en-US" altLang="zh-CN" u="sng" dirty="0">
                <a:hlinkClick r:id="rId3"/>
              </a:rPr>
              <a:t>-</a:t>
            </a:r>
            <a:r>
              <a:rPr lang="en-US" altLang="zh-CN" u="sng" dirty="0" err="1">
                <a:hlinkClick r:id="rId3"/>
              </a:rPr>
              <a:t>dtn</a:t>
            </a:r>
            <a:r>
              <a:rPr lang="en-US" altLang="zh-CN" u="sng" dirty="0">
                <a:hlinkClick r:id="rId3"/>
              </a:rPr>
              <a:t>-interplanetary-smtp</a:t>
            </a:r>
            <a:endParaRPr lang="en-US" altLang="zh-CN" u="sng" dirty="0"/>
          </a:p>
          <a:p>
            <a:pPr algn="l"/>
            <a:r>
              <a:rPr lang="en-US" altLang="zh-CN" dirty="0"/>
              <a:t>In Johnson’s draft, he suggests that every planet has its own TCP/IP network, and DTN is used to connect the different planets together. The DTN and the TCP/IP network on each planet are joined using </a:t>
            </a:r>
            <a:r>
              <a:rPr lang="en-US" altLang="zh-CN" b="1" dirty="0"/>
              <a:t>gateways</a:t>
            </a:r>
            <a:r>
              <a:rPr lang="en-US" altLang="zh-CN" dirty="0"/>
              <a:t>.</a:t>
            </a:r>
            <a:endParaRPr lang="zh-CN" altLang="zh-CN" dirty="0"/>
          </a:p>
        </p:txBody>
      </p:sp>
      <p:pic>
        <p:nvPicPr>
          <p:cNvPr id="7" name="图片 6" descr="图示&#10;&#10;AI 生成的内容可能不正确。">
            <a:extLst>
              <a:ext uri="{FF2B5EF4-FFF2-40B4-BE49-F238E27FC236}">
                <a16:creationId xmlns:a16="http://schemas.microsoft.com/office/drawing/2014/main" id="{2ECCEB0F-8E18-8A44-55FF-EFE0A53B7E6D}"/>
              </a:ext>
            </a:extLst>
          </p:cNvPr>
          <p:cNvPicPr>
            <a:picLocks noChangeAspect="1"/>
          </p:cNvPicPr>
          <p:nvPr/>
        </p:nvPicPr>
        <p:blipFill>
          <a:blip r:embed="rId4"/>
          <a:stretch>
            <a:fillRect/>
          </a:stretch>
        </p:blipFill>
        <p:spPr>
          <a:xfrm>
            <a:off x="539276" y="3429000"/>
            <a:ext cx="11113448" cy="2660702"/>
          </a:xfrm>
          <a:prstGeom prst="rect">
            <a:avLst/>
          </a:prstGeom>
        </p:spPr>
      </p:pic>
      <p:sp>
        <p:nvSpPr>
          <p:cNvPr id="2" name="灯片编号占位符 1">
            <a:extLst>
              <a:ext uri="{FF2B5EF4-FFF2-40B4-BE49-F238E27FC236}">
                <a16:creationId xmlns:a16="http://schemas.microsoft.com/office/drawing/2014/main" id="{C5F85854-96ED-093A-0776-A9ADCC7ADEB2}"/>
              </a:ext>
            </a:extLst>
          </p:cNvPr>
          <p:cNvSpPr>
            <a:spLocks noGrp="1"/>
          </p:cNvSpPr>
          <p:nvPr>
            <p:ph type="sldNum" sz="quarter" idx="12"/>
          </p:nvPr>
        </p:nvSpPr>
        <p:spPr/>
        <p:txBody>
          <a:bodyPr/>
          <a:lstStyle/>
          <a:p>
            <a:fld id="{09463D40-267B-4D12-90DB-89C61847D44D}" type="slidenum">
              <a:rPr lang="zh-CN" altLang="en-US" smtClean="0"/>
              <a:t>5</a:t>
            </a:fld>
            <a:endParaRPr lang="zh-CN" altLang="en-US"/>
          </a:p>
        </p:txBody>
      </p:sp>
    </p:spTree>
    <p:extLst>
      <p:ext uri="{BB962C8B-B14F-4D97-AF65-F5344CB8AC3E}">
        <p14:creationId xmlns:p14="http://schemas.microsoft.com/office/powerpoint/2010/main" val="3699449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2">
          <a:extLst>
            <a:ext uri="{FF2B5EF4-FFF2-40B4-BE49-F238E27FC236}">
              <a16:creationId xmlns:a16="http://schemas.microsoft.com/office/drawing/2014/main" id="{1C632008-B09C-9992-6945-1593FC687E83}"/>
            </a:ext>
          </a:extLst>
        </p:cNvPr>
        <p:cNvGrpSpPr/>
        <p:nvPr/>
      </p:nvGrpSpPr>
      <p:grpSpPr>
        <a:xfrm>
          <a:off x="0" y="0"/>
          <a:ext cx="0" cy="0"/>
          <a:chOff x="0" y="0"/>
          <a:chExt cx="0" cy="0"/>
        </a:xfrm>
      </p:grpSpPr>
      <p:sp>
        <p:nvSpPr>
          <p:cNvPr id="103" name="Google Shape;103;p25">
            <a:extLst>
              <a:ext uri="{FF2B5EF4-FFF2-40B4-BE49-F238E27FC236}">
                <a16:creationId xmlns:a16="http://schemas.microsoft.com/office/drawing/2014/main" id="{ED18826C-1198-BA2B-9045-1C494CBA2400}"/>
              </a:ext>
            </a:extLst>
          </p:cNvPr>
          <p:cNvSpPr txBox="1">
            <a:spLocks noGrp="1"/>
          </p:cNvSpPr>
          <p:nvPr>
            <p:ph type="ctrTitle"/>
          </p:nvPr>
        </p:nvSpPr>
        <p:spPr>
          <a:xfrm>
            <a:off x="109033" y="44174"/>
            <a:ext cx="11667367" cy="1154228"/>
          </a:xfrm>
          <a:prstGeom prst="rect">
            <a:avLst/>
          </a:prstGeom>
        </p:spPr>
        <p:txBody>
          <a:bodyPr spcFirstLastPara="1" vert="horz" wrap="square" lIns="121900" tIns="121900" rIns="121900" bIns="121900" rtlCol="0" anchor="b" anchorCtr="0">
            <a:normAutofit/>
          </a:bodyPr>
          <a:lstStyle/>
          <a:p>
            <a:pPr>
              <a:spcBef>
                <a:spcPts val="0"/>
              </a:spcBef>
            </a:pPr>
            <a:r>
              <a:rPr lang="en-US" altLang="zh-CN" dirty="0"/>
              <a:t>Simulation of Johnson’s Solution</a:t>
            </a:r>
            <a:endParaRPr sz="4400" b="1" dirty="0">
              <a:solidFill>
                <a:srgbClr val="28273D"/>
              </a:solidFill>
              <a:latin typeface="Montserrat"/>
              <a:ea typeface="Montserrat"/>
              <a:cs typeface="Montserrat"/>
              <a:sym typeface="Montserrat"/>
            </a:endParaRPr>
          </a:p>
        </p:txBody>
      </p:sp>
      <p:sp>
        <p:nvSpPr>
          <p:cNvPr id="105" name="Google Shape;105;p25">
            <a:extLst>
              <a:ext uri="{FF2B5EF4-FFF2-40B4-BE49-F238E27FC236}">
                <a16:creationId xmlns:a16="http://schemas.microsoft.com/office/drawing/2014/main" id="{385892DD-7B0A-DB03-CB0E-1F9E19801E9C}"/>
              </a:ext>
            </a:extLst>
          </p:cNvPr>
          <p:cNvSpPr txBox="1"/>
          <p:nvPr/>
        </p:nvSpPr>
        <p:spPr>
          <a:xfrm>
            <a:off x="109033" y="6760033"/>
            <a:ext cx="5517200" cy="615513"/>
          </a:xfrm>
          <a:prstGeom prst="rect">
            <a:avLst/>
          </a:prstGeom>
          <a:noFill/>
          <a:ln>
            <a:noFill/>
          </a:ln>
        </p:spPr>
        <p:txBody>
          <a:bodyPr spcFirstLastPara="1" wrap="square" lIns="121900" tIns="121900" rIns="121900" bIns="121900" anchor="t" anchorCtr="0">
            <a:spAutoFit/>
          </a:bodyPr>
          <a:lstStyle/>
          <a:p>
            <a:endParaRPr sz="2400">
              <a:solidFill>
                <a:schemeClr val="dk2"/>
              </a:solidFill>
            </a:endParaRPr>
          </a:p>
        </p:txBody>
      </p:sp>
      <p:sp>
        <p:nvSpPr>
          <p:cNvPr id="3" name="副标题 2">
            <a:extLst>
              <a:ext uri="{FF2B5EF4-FFF2-40B4-BE49-F238E27FC236}">
                <a16:creationId xmlns:a16="http://schemas.microsoft.com/office/drawing/2014/main" id="{A3478C23-1FD6-4309-85C4-8188FE323DC4}"/>
              </a:ext>
            </a:extLst>
          </p:cNvPr>
          <p:cNvSpPr>
            <a:spLocks noGrp="1"/>
          </p:cNvSpPr>
          <p:nvPr>
            <p:ph type="subTitle" idx="1"/>
          </p:nvPr>
        </p:nvSpPr>
        <p:spPr>
          <a:xfrm>
            <a:off x="1051339" y="1186878"/>
            <a:ext cx="10018644" cy="2024221"/>
          </a:xfrm>
        </p:spPr>
        <p:txBody>
          <a:bodyPr>
            <a:normAutofit/>
          </a:bodyPr>
          <a:lstStyle/>
          <a:p>
            <a:pPr algn="l"/>
            <a:r>
              <a:rPr lang="en-US" altLang="zh-CN" dirty="0"/>
              <a:t>I use 5 Docker containers in total: 2 represent mail servers on different celestial bodies, 1 is a delay container to simulate the space network, and the last 2 are the client container for users.</a:t>
            </a:r>
          </a:p>
          <a:p>
            <a:pPr algn="l"/>
            <a:r>
              <a:rPr lang="en-US" altLang="zh-CN" dirty="0"/>
              <a:t>I made the DNS process simpler by just using the hosts file.</a:t>
            </a:r>
            <a:endParaRPr lang="zh-CN" altLang="en-US" dirty="0"/>
          </a:p>
          <a:p>
            <a:pPr algn="l"/>
            <a:endParaRPr lang="zh-CN" altLang="en-US" dirty="0"/>
          </a:p>
        </p:txBody>
      </p:sp>
      <p:pic>
        <p:nvPicPr>
          <p:cNvPr id="6" name="图片 5" descr="徽标&#10;&#10;AI 生成的内容可能不正确。">
            <a:extLst>
              <a:ext uri="{FF2B5EF4-FFF2-40B4-BE49-F238E27FC236}">
                <a16:creationId xmlns:a16="http://schemas.microsoft.com/office/drawing/2014/main" id="{0483CA8E-0EC2-EB8A-6F70-F80FD44C10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530" y="3618276"/>
            <a:ext cx="1507918" cy="1263391"/>
          </a:xfrm>
          <a:prstGeom prst="rect">
            <a:avLst/>
          </a:prstGeom>
        </p:spPr>
      </p:pic>
      <p:sp>
        <p:nvSpPr>
          <p:cNvPr id="4" name="灯片编号占位符 3">
            <a:extLst>
              <a:ext uri="{FF2B5EF4-FFF2-40B4-BE49-F238E27FC236}">
                <a16:creationId xmlns:a16="http://schemas.microsoft.com/office/drawing/2014/main" id="{ABD1D5E2-864A-6ADC-9B42-08500389ACD9}"/>
              </a:ext>
            </a:extLst>
          </p:cNvPr>
          <p:cNvSpPr>
            <a:spLocks noGrp="1"/>
          </p:cNvSpPr>
          <p:nvPr>
            <p:ph type="sldNum" sz="quarter" idx="12"/>
          </p:nvPr>
        </p:nvSpPr>
        <p:spPr/>
        <p:txBody>
          <a:bodyPr/>
          <a:lstStyle/>
          <a:p>
            <a:fld id="{09463D40-267B-4D12-90DB-89C61847D44D}" type="slidenum">
              <a:rPr lang="zh-CN" altLang="en-US" smtClean="0"/>
              <a:t>6</a:t>
            </a:fld>
            <a:endParaRPr lang="zh-CN" altLang="en-US"/>
          </a:p>
        </p:txBody>
      </p:sp>
      <p:pic>
        <p:nvPicPr>
          <p:cNvPr id="13" name="图片 12" descr="图示&#10;&#10;AI 生成的内容可能不正确。">
            <a:extLst>
              <a:ext uri="{FF2B5EF4-FFF2-40B4-BE49-F238E27FC236}">
                <a16:creationId xmlns:a16="http://schemas.microsoft.com/office/drawing/2014/main" id="{05CB1385-A64A-388C-348C-3F17E7CE7D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47557" y="2893495"/>
            <a:ext cx="9426498" cy="3707681"/>
          </a:xfrm>
          <a:prstGeom prst="rect">
            <a:avLst/>
          </a:prstGeom>
        </p:spPr>
      </p:pic>
    </p:spTree>
    <p:extLst>
      <p:ext uri="{BB962C8B-B14F-4D97-AF65-F5344CB8AC3E}">
        <p14:creationId xmlns:p14="http://schemas.microsoft.com/office/powerpoint/2010/main" val="970791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a:extLst>
            <a:ext uri="{FF2B5EF4-FFF2-40B4-BE49-F238E27FC236}">
              <a16:creationId xmlns:a16="http://schemas.microsoft.com/office/drawing/2014/main" id="{2E04C8F7-919F-DBB1-7522-B6DD7D2F9AE5}"/>
            </a:ext>
          </a:extLst>
        </p:cNvPr>
        <p:cNvGrpSpPr/>
        <p:nvPr/>
      </p:nvGrpSpPr>
      <p:grpSpPr>
        <a:xfrm>
          <a:off x="0" y="0"/>
          <a:ext cx="0" cy="0"/>
          <a:chOff x="0" y="0"/>
          <a:chExt cx="0" cy="0"/>
        </a:xfrm>
      </p:grpSpPr>
      <p:sp>
        <p:nvSpPr>
          <p:cNvPr id="105" name="Google Shape;105;p25">
            <a:extLst>
              <a:ext uri="{FF2B5EF4-FFF2-40B4-BE49-F238E27FC236}">
                <a16:creationId xmlns:a16="http://schemas.microsoft.com/office/drawing/2014/main" id="{A7FAB16B-B247-3964-8F47-64598261B61D}"/>
              </a:ext>
            </a:extLst>
          </p:cNvPr>
          <p:cNvSpPr txBox="1"/>
          <p:nvPr/>
        </p:nvSpPr>
        <p:spPr>
          <a:xfrm>
            <a:off x="109033" y="6760033"/>
            <a:ext cx="5517200" cy="615513"/>
          </a:xfrm>
          <a:prstGeom prst="rect">
            <a:avLst/>
          </a:prstGeom>
          <a:noFill/>
          <a:ln>
            <a:noFill/>
          </a:ln>
        </p:spPr>
        <p:txBody>
          <a:bodyPr spcFirstLastPara="1" wrap="square" lIns="121900" tIns="121900" rIns="121900" bIns="121900" anchor="t" anchorCtr="0">
            <a:spAutoFit/>
          </a:bodyPr>
          <a:lstStyle/>
          <a:p>
            <a:endParaRPr sz="2400">
              <a:solidFill>
                <a:schemeClr val="dk2"/>
              </a:solidFill>
            </a:endParaRPr>
          </a:p>
        </p:txBody>
      </p:sp>
      <p:sp>
        <p:nvSpPr>
          <p:cNvPr id="3" name="副标题 2">
            <a:extLst>
              <a:ext uri="{FF2B5EF4-FFF2-40B4-BE49-F238E27FC236}">
                <a16:creationId xmlns:a16="http://schemas.microsoft.com/office/drawing/2014/main" id="{8605CFD8-5AD0-5293-54DF-599B3A0B793E}"/>
              </a:ext>
            </a:extLst>
          </p:cNvPr>
          <p:cNvSpPr>
            <a:spLocks noGrp="1"/>
          </p:cNvSpPr>
          <p:nvPr>
            <p:ph type="subTitle" idx="1"/>
          </p:nvPr>
        </p:nvSpPr>
        <p:spPr>
          <a:xfrm>
            <a:off x="150191" y="145023"/>
            <a:ext cx="11741426" cy="2670659"/>
          </a:xfrm>
        </p:spPr>
        <p:txBody>
          <a:bodyPr>
            <a:normAutofit/>
          </a:bodyPr>
          <a:lstStyle/>
          <a:p>
            <a:pPr algn="l"/>
            <a:r>
              <a:rPr lang="en-US" altLang="zh-CN" dirty="0"/>
              <a:t>Extreme situation: What if users could travel between celestial bodies? How would they retrieve their email on a different celestial body? </a:t>
            </a:r>
          </a:p>
          <a:p>
            <a:pPr algn="l"/>
            <a:r>
              <a:rPr lang="en-US" altLang="zh-CN" dirty="0"/>
              <a:t>Since this time the email retrieval doesn’t go through a gateway, DTN can’t help—the client has to connect directly to the mail server on the Moon using TCP over the space network. As a result, getting emails takes much longer than before.</a:t>
            </a:r>
            <a:endParaRPr lang="en-US" altLang="zh-CN" sz="2000" dirty="0"/>
          </a:p>
        </p:txBody>
      </p:sp>
      <p:sp>
        <p:nvSpPr>
          <p:cNvPr id="4" name="灯片编号占位符 3">
            <a:extLst>
              <a:ext uri="{FF2B5EF4-FFF2-40B4-BE49-F238E27FC236}">
                <a16:creationId xmlns:a16="http://schemas.microsoft.com/office/drawing/2014/main" id="{94E4FAAE-F611-8123-9178-1731B5027D5D}"/>
              </a:ext>
            </a:extLst>
          </p:cNvPr>
          <p:cNvSpPr>
            <a:spLocks noGrp="1"/>
          </p:cNvSpPr>
          <p:nvPr>
            <p:ph type="sldNum" sz="quarter" idx="12"/>
          </p:nvPr>
        </p:nvSpPr>
        <p:spPr/>
        <p:txBody>
          <a:bodyPr/>
          <a:lstStyle/>
          <a:p>
            <a:fld id="{09463D40-267B-4D12-90DB-89C61847D44D}" type="slidenum">
              <a:rPr lang="zh-CN" altLang="en-US" smtClean="0"/>
              <a:t>7</a:t>
            </a:fld>
            <a:endParaRPr lang="zh-CN" altLang="en-US"/>
          </a:p>
        </p:txBody>
      </p:sp>
      <p:pic>
        <p:nvPicPr>
          <p:cNvPr id="6" name="图片 5" descr="图示&#10;&#10;AI 生成的内容可能不正确。">
            <a:extLst>
              <a:ext uri="{FF2B5EF4-FFF2-40B4-BE49-F238E27FC236}">
                <a16:creationId xmlns:a16="http://schemas.microsoft.com/office/drawing/2014/main" id="{0335D051-31AE-A936-E11F-949216FF00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0586" y="2736779"/>
            <a:ext cx="10193318" cy="4121222"/>
          </a:xfrm>
          <a:prstGeom prst="rect">
            <a:avLst/>
          </a:prstGeom>
        </p:spPr>
      </p:pic>
    </p:spTree>
    <p:extLst>
      <p:ext uri="{BB962C8B-B14F-4D97-AF65-F5344CB8AC3E}">
        <p14:creationId xmlns:p14="http://schemas.microsoft.com/office/powerpoint/2010/main" val="3307530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a:extLst>
            <a:ext uri="{FF2B5EF4-FFF2-40B4-BE49-F238E27FC236}">
              <a16:creationId xmlns:a16="http://schemas.microsoft.com/office/drawing/2014/main" id="{45BB07A6-C307-5117-3E93-EAC7BBB937BA}"/>
            </a:ext>
          </a:extLst>
        </p:cNvPr>
        <p:cNvGrpSpPr/>
        <p:nvPr/>
      </p:nvGrpSpPr>
      <p:grpSpPr>
        <a:xfrm>
          <a:off x="0" y="0"/>
          <a:ext cx="0" cy="0"/>
          <a:chOff x="0" y="0"/>
          <a:chExt cx="0" cy="0"/>
        </a:xfrm>
      </p:grpSpPr>
      <p:sp>
        <p:nvSpPr>
          <p:cNvPr id="105" name="Google Shape;105;p25">
            <a:extLst>
              <a:ext uri="{FF2B5EF4-FFF2-40B4-BE49-F238E27FC236}">
                <a16:creationId xmlns:a16="http://schemas.microsoft.com/office/drawing/2014/main" id="{300FCEFE-3721-5D03-894F-0C6DCBCCEBAA}"/>
              </a:ext>
            </a:extLst>
          </p:cNvPr>
          <p:cNvSpPr txBox="1"/>
          <p:nvPr/>
        </p:nvSpPr>
        <p:spPr>
          <a:xfrm>
            <a:off x="109033" y="6760033"/>
            <a:ext cx="5517200" cy="615513"/>
          </a:xfrm>
          <a:prstGeom prst="rect">
            <a:avLst/>
          </a:prstGeom>
          <a:noFill/>
          <a:ln>
            <a:noFill/>
          </a:ln>
        </p:spPr>
        <p:txBody>
          <a:bodyPr spcFirstLastPara="1" wrap="square" lIns="121900" tIns="121900" rIns="121900" bIns="121900" anchor="t" anchorCtr="0">
            <a:spAutoFit/>
          </a:bodyPr>
          <a:lstStyle/>
          <a:p>
            <a:endParaRPr sz="2400">
              <a:solidFill>
                <a:schemeClr val="dk2"/>
              </a:solidFill>
            </a:endParaRPr>
          </a:p>
        </p:txBody>
      </p:sp>
      <p:sp>
        <p:nvSpPr>
          <p:cNvPr id="3" name="副标题 2">
            <a:extLst>
              <a:ext uri="{FF2B5EF4-FFF2-40B4-BE49-F238E27FC236}">
                <a16:creationId xmlns:a16="http://schemas.microsoft.com/office/drawing/2014/main" id="{116E564C-627E-5250-298B-34293FF81DDE}"/>
              </a:ext>
            </a:extLst>
          </p:cNvPr>
          <p:cNvSpPr>
            <a:spLocks noGrp="1"/>
          </p:cNvSpPr>
          <p:nvPr>
            <p:ph type="subTitle" idx="1"/>
          </p:nvPr>
        </p:nvSpPr>
        <p:spPr>
          <a:xfrm>
            <a:off x="662855" y="967113"/>
            <a:ext cx="10764936" cy="3031731"/>
          </a:xfrm>
        </p:spPr>
        <p:txBody>
          <a:bodyPr>
            <a:normAutofit/>
          </a:bodyPr>
          <a:lstStyle/>
          <a:p>
            <a:pPr algn="l"/>
            <a:r>
              <a:rPr lang="en-US" altLang="zh-CN" dirty="0"/>
              <a:t>I test different one-way network delays (0s/1s/2s/5s), and record the total time required to retrieve all emails (overall retrieval time). </a:t>
            </a:r>
          </a:p>
          <a:p>
            <a:pPr algn="l"/>
            <a:r>
              <a:rPr lang="en-US" altLang="zh-CN" dirty="0"/>
              <a:t>The overall download time increases linearly with network delay. When the delay is 5 seconds, the email client becomes very sluggish and is almost unusable.</a:t>
            </a:r>
            <a:endParaRPr lang="zh-CN" altLang="zh-CN" dirty="0"/>
          </a:p>
          <a:p>
            <a:pPr algn="l"/>
            <a:r>
              <a:rPr lang="en-US" altLang="zh-CN" dirty="0"/>
              <a:t>To improve the email retrieval experience in deep space, it is necessary to introduce a DTN retrieval agent or a batch synchronization mechanism during the email retrieval process.</a:t>
            </a:r>
            <a:endParaRPr lang="zh-CN" altLang="zh-CN" dirty="0"/>
          </a:p>
          <a:p>
            <a:pPr algn="l"/>
            <a:endParaRPr lang="zh-CN" altLang="en-US" dirty="0"/>
          </a:p>
        </p:txBody>
      </p:sp>
      <p:sp>
        <p:nvSpPr>
          <p:cNvPr id="2" name="灯片编号占位符 1">
            <a:extLst>
              <a:ext uri="{FF2B5EF4-FFF2-40B4-BE49-F238E27FC236}">
                <a16:creationId xmlns:a16="http://schemas.microsoft.com/office/drawing/2014/main" id="{041E8F91-246B-A322-BA5D-B161F0E0991B}"/>
              </a:ext>
            </a:extLst>
          </p:cNvPr>
          <p:cNvSpPr>
            <a:spLocks noGrp="1"/>
          </p:cNvSpPr>
          <p:nvPr>
            <p:ph type="sldNum" sz="quarter" idx="12"/>
          </p:nvPr>
        </p:nvSpPr>
        <p:spPr/>
        <p:txBody>
          <a:bodyPr/>
          <a:lstStyle/>
          <a:p>
            <a:fld id="{09463D40-267B-4D12-90DB-89C61847D44D}" type="slidenum">
              <a:rPr lang="zh-CN" altLang="en-US" smtClean="0"/>
              <a:t>8</a:t>
            </a:fld>
            <a:endParaRPr lang="zh-CN" altLang="en-US"/>
          </a:p>
        </p:txBody>
      </p:sp>
      <p:graphicFrame>
        <p:nvGraphicFramePr>
          <p:cNvPr id="7" name="表格 6">
            <a:extLst>
              <a:ext uri="{FF2B5EF4-FFF2-40B4-BE49-F238E27FC236}">
                <a16:creationId xmlns:a16="http://schemas.microsoft.com/office/drawing/2014/main" id="{6E3E3DA6-359E-807E-3AF3-44C2B47EA0C6}"/>
              </a:ext>
            </a:extLst>
          </p:cNvPr>
          <p:cNvGraphicFramePr>
            <a:graphicFrameLocks noGrp="1"/>
          </p:cNvGraphicFramePr>
          <p:nvPr>
            <p:extLst>
              <p:ext uri="{D42A27DB-BD31-4B8C-83A1-F6EECF244321}">
                <p14:modId xmlns:p14="http://schemas.microsoft.com/office/powerpoint/2010/main" val="3400679759"/>
              </p:ext>
            </p:extLst>
          </p:nvPr>
        </p:nvGraphicFramePr>
        <p:xfrm>
          <a:off x="1306552" y="4670209"/>
          <a:ext cx="9682975" cy="1869587"/>
        </p:xfrm>
        <a:graphic>
          <a:graphicData uri="http://schemas.openxmlformats.org/drawingml/2006/table">
            <a:tbl>
              <a:tblPr firstRow="1" bandRow="1">
                <a:tableStyleId>{5C22544A-7EE6-4342-B048-85BDC9FD1C3A}</a:tableStyleId>
              </a:tblPr>
              <a:tblGrid>
                <a:gridCol w="1865353">
                  <a:extLst>
                    <a:ext uri="{9D8B030D-6E8A-4147-A177-3AD203B41FA5}">
                      <a16:colId xmlns:a16="http://schemas.microsoft.com/office/drawing/2014/main" val="2043717278"/>
                    </a:ext>
                  </a:extLst>
                </a:gridCol>
                <a:gridCol w="2141034">
                  <a:extLst>
                    <a:ext uri="{9D8B030D-6E8A-4147-A177-3AD203B41FA5}">
                      <a16:colId xmlns:a16="http://schemas.microsoft.com/office/drawing/2014/main" val="4042115717"/>
                    </a:ext>
                  </a:extLst>
                </a:gridCol>
                <a:gridCol w="2586308">
                  <a:extLst>
                    <a:ext uri="{9D8B030D-6E8A-4147-A177-3AD203B41FA5}">
                      <a16:colId xmlns:a16="http://schemas.microsoft.com/office/drawing/2014/main" val="237004073"/>
                    </a:ext>
                  </a:extLst>
                </a:gridCol>
                <a:gridCol w="3090280">
                  <a:extLst>
                    <a:ext uri="{9D8B030D-6E8A-4147-A177-3AD203B41FA5}">
                      <a16:colId xmlns:a16="http://schemas.microsoft.com/office/drawing/2014/main" val="2341857374"/>
                    </a:ext>
                  </a:extLst>
                </a:gridCol>
              </a:tblGrid>
              <a:tr h="386227">
                <a:tc>
                  <a:txBody>
                    <a:bodyPr/>
                    <a:lstStyle/>
                    <a:p>
                      <a:pPr algn="ctr" fontAlgn="ctr"/>
                      <a:r>
                        <a:rPr lang="en-US" sz="2000" b="0" i="0" u="none" strike="noStrike" dirty="0">
                          <a:solidFill>
                            <a:schemeClr val="bg1"/>
                          </a:solidFill>
                          <a:effectLst/>
                          <a:latin typeface="Microsoft JhengHei" panose="020B0604030504040204" pitchFamily="34" charset="-120"/>
                          <a:ea typeface="Microsoft JhengHei" panose="020B0604030504040204" pitchFamily="34" charset="-120"/>
                        </a:rPr>
                        <a:t>Delay</a:t>
                      </a:r>
                    </a:p>
                  </a:txBody>
                  <a:tcPr marL="3175" marR="3175" marT="3175" marB="0" anchor="ctr"/>
                </a:tc>
                <a:tc>
                  <a:txBody>
                    <a:bodyPr/>
                    <a:lstStyle/>
                    <a:p>
                      <a:pPr algn="ctr" fontAlgn="ctr"/>
                      <a:r>
                        <a:rPr lang="en-US" sz="2000" b="0" i="0" u="none" strike="noStrike" dirty="0">
                          <a:solidFill>
                            <a:schemeClr val="bg1"/>
                          </a:solidFill>
                          <a:effectLst/>
                          <a:latin typeface="Microsoft JhengHei" panose="020B0604030504040204" pitchFamily="34" charset="-120"/>
                          <a:ea typeface="Microsoft JhengHei" panose="020B0604030504040204" pitchFamily="34" charset="-120"/>
                        </a:rPr>
                        <a:t>Body</a:t>
                      </a:r>
                    </a:p>
                  </a:txBody>
                  <a:tcPr marL="3175" marR="3175" marT="3175" marB="0" anchor="ctr"/>
                </a:tc>
                <a:tc>
                  <a:txBody>
                    <a:bodyPr/>
                    <a:lstStyle/>
                    <a:p>
                      <a:pPr algn="ctr" fontAlgn="ctr"/>
                      <a:r>
                        <a:rPr lang="en-US" sz="2000" b="0" i="0" u="none" strike="noStrike" dirty="0">
                          <a:solidFill>
                            <a:schemeClr val="bg1"/>
                          </a:solidFill>
                          <a:effectLst/>
                          <a:latin typeface="Microsoft JhengHei" panose="020B0604030504040204" pitchFamily="34" charset="-120"/>
                          <a:ea typeface="Microsoft JhengHei" panose="020B0604030504040204" pitchFamily="34" charset="-120"/>
                        </a:rPr>
                        <a:t>Number of emails</a:t>
                      </a:r>
                    </a:p>
                  </a:txBody>
                  <a:tcPr marL="3175" marR="3175" marT="3175" marB="0" anchor="ctr"/>
                </a:tc>
                <a:tc>
                  <a:txBody>
                    <a:bodyPr/>
                    <a:lstStyle/>
                    <a:p>
                      <a:pPr algn="ctr" fontAlgn="ctr"/>
                      <a:r>
                        <a:rPr lang="en-US" sz="2000" b="0" i="0" u="none" strike="noStrike" dirty="0">
                          <a:solidFill>
                            <a:schemeClr val="bg1"/>
                          </a:solidFill>
                          <a:effectLst/>
                          <a:latin typeface="Microsoft JhengHei" panose="020B0604030504040204" pitchFamily="34" charset="-120"/>
                          <a:ea typeface="Microsoft JhengHei" panose="020B0604030504040204" pitchFamily="34" charset="-120"/>
                        </a:rPr>
                        <a:t>Overall retrieval time</a:t>
                      </a:r>
                    </a:p>
                  </a:txBody>
                  <a:tcPr marL="3175" marR="3175" marT="3175" marB="0" anchor="ctr"/>
                </a:tc>
                <a:extLst>
                  <a:ext uri="{0D108BD9-81ED-4DB2-BD59-A6C34878D82A}">
                    <a16:rowId xmlns:a16="http://schemas.microsoft.com/office/drawing/2014/main" val="949466004"/>
                  </a:ext>
                </a:extLst>
              </a:tr>
              <a:tr h="370840">
                <a:tc>
                  <a:txBody>
                    <a:bodyPr/>
                    <a:lstStyle/>
                    <a:p>
                      <a:pPr algn="ctr" fontAlgn="ctr"/>
                      <a:r>
                        <a:rPr lang="en-US" sz="2000" b="0" i="0" u="none" strike="noStrike" dirty="0">
                          <a:solidFill>
                            <a:srgbClr val="000000"/>
                          </a:solidFill>
                          <a:effectLst/>
                          <a:latin typeface="Microsoft JhengHei" panose="020B0604030504040204" pitchFamily="34" charset="-120"/>
                          <a:ea typeface="Microsoft JhengHei" panose="020B0604030504040204" pitchFamily="34" charset="-120"/>
                        </a:rPr>
                        <a:t>0s</a:t>
                      </a:r>
                    </a:p>
                  </a:txBody>
                  <a:tcPr marL="3175" marR="3175" marT="3175" marB="0" anchor="ctr"/>
                </a:tc>
                <a:tc>
                  <a:txBody>
                    <a:bodyPr/>
                    <a:lstStyle/>
                    <a:p>
                      <a:pPr algn="ctr" fontAlgn="ctr"/>
                      <a:r>
                        <a:rPr lang="en-US" sz="2000" b="0" i="0" u="none" strike="noStrike" dirty="0">
                          <a:solidFill>
                            <a:srgbClr val="000000"/>
                          </a:solidFill>
                          <a:effectLst/>
                          <a:latin typeface="Microsoft JhengHei" panose="020B0604030504040204" pitchFamily="34" charset="-120"/>
                          <a:ea typeface="Microsoft JhengHei" panose="020B0604030504040204" pitchFamily="34" charset="-120"/>
                        </a:rPr>
                        <a:t>Hello</a:t>
                      </a:r>
                    </a:p>
                  </a:txBody>
                  <a:tcPr marL="3175" marR="3175" marT="3175" marB="0" anchor="ctr"/>
                </a:tc>
                <a:tc>
                  <a:txBody>
                    <a:bodyPr/>
                    <a:lstStyle/>
                    <a:p>
                      <a:pPr algn="ctr" fontAlgn="ctr"/>
                      <a:r>
                        <a:rPr lang="en-US" altLang="zh-CN" sz="2000" b="0" i="0" u="none" strike="noStrike" dirty="0">
                          <a:solidFill>
                            <a:srgbClr val="000000"/>
                          </a:solidFill>
                          <a:effectLst/>
                          <a:latin typeface="Microsoft JhengHei" panose="020B0604030504040204" pitchFamily="34" charset="-120"/>
                          <a:ea typeface="Microsoft JhengHei" panose="020B0604030504040204" pitchFamily="34" charset="-120"/>
                        </a:rPr>
                        <a:t>1000</a:t>
                      </a:r>
                    </a:p>
                  </a:txBody>
                  <a:tcPr marL="3175" marR="3175" marT="3175" marB="0" anchor="ctr"/>
                </a:tc>
                <a:tc>
                  <a:txBody>
                    <a:bodyPr/>
                    <a:lstStyle/>
                    <a:p>
                      <a:pPr algn="ctr" fontAlgn="ctr"/>
                      <a:r>
                        <a:rPr lang="en-US" sz="2000" b="0" i="0" u="none" strike="noStrike">
                          <a:solidFill>
                            <a:srgbClr val="000000"/>
                          </a:solidFill>
                          <a:effectLst/>
                          <a:latin typeface="Microsoft JhengHei" panose="020B0604030504040204" pitchFamily="34" charset="-120"/>
                          <a:ea typeface="Microsoft JhengHei" panose="020B0604030504040204" pitchFamily="34" charset="-120"/>
                        </a:rPr>
                        <a:t>19s</a:t>
                      </a:r>
                    </a:p>
                  </a:txBody>
                  <a:tcPr marL="3175" marR="3175" marT="3175" marB="0" anchor="ctr"/>
                </a:tc>
                <a:extLst>
                  <a:ext uri="{0D108BD9-81ED-4DB2-BD59-A6C34878D82A}">
                    <a16:rowId xmlns:a16="http://schemas.microsoft.com/office/drawing/2014/main" val="201706589"/>
                  </a:ext>
                </a:extLst>
              </a:tr>
              <a:tr h="370840">
                <a:tc>
                  <a:txBody>
                    <a:bodyPr/>
                    <a:lstStyle/>
                    <a:p>
                      <a:pPr algn="ctr" fontAlgn="ctr"/>
                      <a:r>
                        <a:rPr lang="en-US" sz="2000" b="0" i="0" u="none" strike="noStrike" dirty="0">
                          <a:solidFill>
                            <a:srgbClr val="000000"/>
                          </a:solidFill>
                          <a:effectLst/>
                          <a:latin typeface="Microsoft JhengHei" panose="020B0604030504040204" pitchFamily="34" charset="-120"/>
                          <a:ea typeface="Microsoft JhengHei" panose="020B0604030504040204" pitchFamily="34" charset="-120"/>
                        </a:rPr>
                        <a:t>1s</a:t>
                      </a:r>
                    </a:p>
                  </a:txBody>
                  <a:tcPr marL="3175" marR="3175" marT="3175" marB="0" anchor="ctr"/>
                </a:tc>
                <a:tc>
                  <a:txBody>
                    <a:bodyPr/>
                    <a:lstStyle/>
                    <a:p>
                      <a:pPr algn="ctr" fontAlgn="ctr"/>
                      <a:r>
                        <a:rPr lang="en-US" sz="2000" b="0" i="0" u="none" strike="noStrike" dirty="0">
                          <a:solidFill>
                            <a:srgbClr val="000000"/>
                          </a:solidFill>
                          <a:effectLst/>
                          <a:latin typeface="Microsoft JhengHei" panose="020B0604030504040204" pitchFamily="34" charset="-120"/>
                          <a:ea typeface="Microsoft JhengHei" panose="020B0604030504040204" pitchFamily="34" charset="-120"/>
                        </a:rPr>
                        <a:t>Hello</a:t>
                      </a:r>
                    </a:p>
                  </a:txBody>
                  <a:tcPr marL="3175" marR="3175" marT="3175" marB="0" anchor="ctr"/>
                </a:tc>
                <a:tc>
                  <a:txBody>
                    <a:bodyPr/>
                    <a:lstStyle/>
                    <a:p>
                      <a:pPr algn="ctr" fontAlgn="ctr"/>
                      <a:r>
                        <a:rPr lang="en-US" altLang="zh-CN" sz="2000" b="0" i="0" u="none" strike="noStrike" dirty="0">
                          <a:solidFill>
                            <a:srgbClr val="000000"/>
                          </a:solidFill>
                          <a:effectLst/>
                          <a:latin typeface="Microsoft JhengHei" panose="020B0604030504040204" pitchFamily="34" charset="-120"/>
                          <a:ea typeface="Microsoft JhengHei" panose="020B0604030504040204" pitchFamily="34" charset="-120"/>
                        </a:rPr>
                        <a:t>1000</a:t>
                      </a:r>
                    </a:p>
                  </a:txBody>
                  <a:tcPr marL="3175" marR="3175" marT="3175" marB="0" anchor="ctr"/>
                </a:tc>
                <a:tc>
                  <a:txBody>
                    <a:bodyPr/>
                    <a:lstStyle/>
                    <a:p>
                      <a:pPr algn="ctr" fontAlgn="ctr"/>
                      <a:r>
                        <a:rPr lang="en-US" sz="2000" b="0" i="0" u="none" strike="noStrike" dirty="0">
                          <a:solidFill>
                            <a:srgbClr val="000000"/>
                          </a:solidFill>
                          <a:effectLst/>
                          <a:latin typeface="Microsoft JhengHei" panose="020B0604030504040204" pitchFamily="34" charset="-120"/>
                          <a:ea typeface="Microsoft JhengHei" panose="020B0604030504040204" pitchFamily="34" charset="-120"/>
                        </a:rPr>
                        <a:t>33s</a:t>
                      </a:r>
                    </a:p>
                  </a:txBody>
                  <a:tcPr marL="3175" marR="3175" marT="3175" marB="0" anchor="ctr"/>
                </a:tc>
                <a:extLst>
                  <a:ext uri="{0D108BD9-81ED-4DB2-BD59-A6C34878D82A}">
                    <a16:rowId xmlns:a16="http://schemas.microsoft.com/office/drawing/2014/main" val="1259736670"/>
                  </a:ext>
                </a:extLst>
              </a:tr>
              <a:tr h="370840">
                <a:tc>
                  <a:txBody>
                    <a:bodyPr/>
                    <a:lstStyle/>
                    <a:p>
                      <a:pPr algn="ctr" fontAlgn="ctr"/>
                      <a:r>
                        <a:rPr lang="en-US" sz="2000" b="0" i="0" u="none" strike="noStrike">
                          <a:solidFill>
                            <a:srgbClr val="000000"/>
                          </a:solidFill>
                          <a:effectLst/>
                          <a:latin typeface="Microsoft JhengHei" panose="020B0604030504040204" pitchFamily="34" charset="-120"/>
                          <a:ea typeface="Microsoft JhengHei" panose="020B0604030504040204" pitchFamily="34" charset="-120"/>
                        </a:rPr>
                        <a:t>2s</a:t>
                      </a:r>
                    </a:p>
                  </a:txBody>
                  <a:tcPr marL="3175" marR="3175" marT="3175" marB="0" anchor="ctr"/>
                </a:tc>
                <a:tc>
                  <a:txBody>
                    <a:bodyPr/>
                    <a:lstStyle/>
                    <a:p>
                      <a:pPr algn="ctr" fontAlgn="ctr"/>
                      <a:r>
                        <a:rPr lang="en-US" sz="2000" b="0" i="0" u="none" strike="noStrike" dirty="0">
                          <a:solidFill>
                            <a:srgbClr val="000000"/>
                          </a:solidFill>
                          <a:effectLst/>
                          <a:latin typeface="Microsoft JhengHei" panose="020B0604030504040204" pitchFamily="34" charset="-120"/>
                          <a:ea typeface="Microsoft JhengHei" panose="020B0604030504040204" pitchFamily="34" charset="-120"/>
                        </a:rPr>
                        <a:t>Hello</a:t>
                      </a:r>
                    </a:p>
                  </a:txBody>
                  <a:tcPr marL="3175" marR="3175" marT="3175" marB="0" anchor="ctr"/>
                </a:tc>
                <a:tc>
                  <a:txBody>
                    <a:bodyPr/>
                    <a:lstStyle/>
                    <a:p>
                      <a:pPr algn="ctr" fontAlgn="ctr"/>
                      <a:r>
                        <a:rPr lang="en-US" altLang="zh-CN" sz="2000" b="0" i="0" u="none" strike="noStrike">
                          <a:solidFill>
                            <a:srgbClr val="000000"/>
                          </a:solidFill>
                          <a:effectLst/>
                          <a:latin typeface="Microsoft JhengHei" panose="020B0604030504040204" pitchFamily="34" charset="-120"/>
                          <a:ea typeface="Microsoft JhengHei" panose="020B0604030504040204" pitchFamily="34" charset="-120"/>
                        </a:rPr>
                        <a:t>1000</a:t>
                      </a:r>
                    </a:p>
                  </a:txBody>
                  <a:tcPr marL="3175" marR="3175" marT="3175" marB="0" anchor="ctr"/>
                </a:tc>
                <a:tc>
                  <a:txBody>
                    <a:bodyPr/>
                    <a:lstStyle/>
                    <a:p>
                      <a:pPr algn="ctr" fontAlgn="ctr"/>
                      <a:r>
                        <a:rPr lang="en-US" sz="2000" b="0" i="0" u="none" strike="noStrike" dirty="0">
                          <a:solidFill>
                            <a:srgbClr val="000000"/>
                          </a:solidFill>
                          <a:effectLst/>
                          <a:latin typeface="Microsoft JhengHei" panose="020B0604030504040204" pitchFamily="34" charset="-120"/>
                          <a:ea typeface="Microsoft JhengHei" panose="020B0604030504040204" pitchFamily="34" charset="-120"/>
                        </a:rPr>
                        <a:t>64s</a:t>
                      </a:r>
                    </a:p>
                  </a:txBody>
                  <a:tcPr marL="3175" marR="3175" marT="3175" marB="0" anchor="ctr"/>
                </a:tc>
                <a:extLst>
                  <a:ext uri="{0D108BD9-81ED-4DB2-BD59-A6C34878D82A}">
                    <a16:rowId xmlns:a16="http://schemas.microsoft.com/office/drawing/2014/main" val="3182374480"/>
                  </a:ext>
                </a:extLst>
              </a:tr>
              <a:tr h="370840">
                <a:tc>
                  <a:txBody>
                    <a:bodyPr/>
                    <a:lstStyle/>
                    <a:p>
                      <a:pPr algn="ctr" fontAlgn="ctr"/>
                      <a:r>
                        <a:rPr lang="en-US" sz="2000" b="0" i="0" u="none" strike="noStrike">
                          <a:solidFill>
                            <a:srgbClr val="000000"/>
                          </a:solidFill>
                          <a:effectLst/>
                          <a:latin typeface="Microsoft JhengHei" panose="020B0604030504040204" pitchFamily="34" charset="-120"/>
                          <a:ea typeface="Microsoft JhengHei" panose="020B0604030504040204" pitchFamily="34" charset="-120"/>
                        </a:rPr>
                        <a:t>5s</a:t>
                      </a:r>
                    </a:p>
                  </a:txBody>
                  <a:tcPr marL="3175" marR="3175" marT="3175" marB="0" anchor="ctr"/>
                </a:tc>
                <a:tc>
                  <a:txBody>
                    <a:bodyPr/>
                    <a:lstStyle/>
                    <a:p>
                      <a:pPr algn="ctr" fontAlgn="ctr"/>
                      <a:r>
                        <a:rPr lang="en-US" sz="2000" b="0" i="0" u="none" strike="noStrike" dirty="0">
                          <a:solidFill>
                            <a:srgbClr val="000000"/>
                          </a:solidFill>
                          <a:effectLst/>
                          <a:latin typeface="Microsoft JhengHei" panose="020B0604030504040204" pitchFamily="34" charset="-120"/>
                          <a:ea typeface="Microsoft JhengHei" panose="020B0604030504040204" pitchFamily="34" charset="-120"/>
                        </a:rPr>
                        <a:t>Hello</a:t>
                      </a:r>
                    </a:p>
                  </a:txBody>
                  <a:tcPr marL="3175" marR="3175" marT="3175" marB="0" anchor="ctr"/>
                </a:tc>
                <a:tc>
                  <a:txBody>
                    <a:bodyPr/>
                    <a:lstStyle/>
                    <a:p>
                      <a:pPr algn="ctr" fontAlgn="ctr"/>
                      <a:r>
                        <a:rPr lang="en-US" altLang="zh-CN" sz="2000" b="0" i="0" u="none" strike="noStrike">
                          <a:solidFill>
                            <a:srgbClr val="000000"/>
                          </a:solidFill>
                          <a:effectLst/>
                          <a:latin typeface="Microsoft JhengHei" panose="020B0604030504040204" pitchFamily="34" charset="-120"/>
                          <a:ea typeface="Microsoft JhengHei" panose="020B0604030504040204" pitchFamily="34" charset="-120"/>
                        </a:rPr>
                        <a:t>1000</a:t>
                      </a:r>
                    </a:p>
                  </a:txBody>
                  <a:tcPr marL="3175" marR="3175" marT="3175" marB="0" anchor="ctr"/>
                </a:tc>
                <a:tc>
                  <a:txBody>
                    <a:bodyPr/>
                    <a:lstStyle/>
                    <a:p>
                      <a:pPr algn="ctr" fontAlgn="ctr"/>
                      <a:r>
                        <a:rPr lang="en-US" sz="2000" b="0" i="0" u="none" strike="noStrike" dirty="0">
                          <a:solidFill>
                            <a:srgbClr val="000000"/>
                          </a:solidFill>
                          <a:effectLst/>
                          <a:latin typeface="Microsoft JhengHei" panose="020B0604030504040204" pitchFamily="34" charset="-120"/>
                          <a:ea typeface="Microsoft JhengHei" panose="020B0604030504040204" pitchFamily="34" charset="-120"/>
                        </a:rPr>
                        <a:t>153s</a:t>
                      </a:r>
                    </a:p>
                  </a:txBody>
                  <a:tcPr marL="3175" marR="3175" marT="3175" marB="0" anchor="ctr"/>
                </a:tc>
                <a:extLst>
                  <a:ext uri="{0D108BD9-81ED-4DB2-BD59-A6C34878D82A}">
                    <a16:rowId xmlns:a16="http://schemas.microsoft.com/office/drawing/2014/main" val="1682543789"/>
                  </a:ext>
                </a:extLst>
              </a:tr>
            </a:tbl>
          </a:graphicData>
        </a:graphic>
      </p:graphicFrame>
    </p:spTree>
    <p:extLst>
      <p:ext uri="{BB962C8B-B14F-4D97-AF65-F5344CB8AC3E}">
        <p14:creationId xmlns:p14="http://schemas.microsoft.com/office/powerpoint/2010/main" val="1529690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a:extLst>
            <a:ext uri="{FF2B5EF4-FFF2-40B4-BE49-F238E27FC236}">
              <a16:creationId xmlns:a16="http://schemas.microsoft.com/office/drawing/2014/main" id="{40B54FF4-DE6E-D4FD-0FEA-4127E3AE2EAE}"/>
            </a:ext>
          </a:extLst>
        </p:cNvPr>
        <p:cNvGrpSpPr/>
        <p:nvPr/>
      </p:nvGrpSpPr>
      <p:grpSpPr>
        <a:xfrm>
          <a:off x="0" y="0"/>
          <a:ext cx="0" cy="0"/>
          <a:chOff x="0" y="0"/>
          <a:chExt cx="0" cy="0"/>
        </a:xfrm>
      </p:grpSpPr>
      <p:sp>
        <p:nvSpPr>
          <p:cNvPr id="105" name="Google Shape;105;p25">
            <a:extLst>
              <a:ext uri="{FF2B5EF4-FFF2-40B4-BE49-F238E27FC236}">
                <a16:creationId xmlns:a16="http://schemas.microsoft.com/office/drawing/2014/main" id="{005D6412-69F8-E5C4-CD31-2D037B76B1C7}"/>
              </a:ext>
            </a:extLst>
          </p:cNvPr>
          <p:cNvSpPr txBox="1"/>
          <p:nvPr/>
        </p:nvSpPr>
        <p:spPr>
          <a:xfrm>
            <a:off x="109033" y="6760033"/>
            <a:ext cx="5517200" cy="615513"/>
          </a:xfrm>
          <a:prstGeom prst="rect">
            <a:avLst/>
          </a:prstGeom>
          <a:noFill/>
          <a:ln>
            <a:noFill/>
          </a:ln>
        </p:spPr>
        <p:txBody>
          <a:bodyPr spcFirstLastPara="1" wrap="square" lIns="121900" tIns="121900" rIns="121900" bIns="121900" anchor="t" anchorCtr="0">
            <a:spAutoFit/>
          </a:bodyPr>
          <a:lstStyle/>
          <a:p>
            <a:endParaRPr sz="2400">
              <a:solidFill>
                <a:schemeClr val="dk2"/>
              </a:solidFill>
            </a:endParaRPr>
          </a:p>
        </p:txBody>
      </p:sp>
      <p:sp>
        <p:nvSpPr>
          <p:cNvPr id="3" name="副标题 2">
            <a:extLst>
              <a:ext uri="{FF2B5EF4-FFF2-40B4-BE49-F238E27FC236}">
                <a16:creationId xmlns:a16="http://schemas.microsoft.com/office/drawing/2014/main" id="{400456F4-54DA-DC08-B181-5BA8F1A741AF}"/>
              </a:ext>
            </a:extLst>
          </p:cNvPr>
          <p:cNvSpPr>
            <a:spLocks noGrp="1"/>
          </p:cNvSpPr>
          <p:nvPr>
            <p:ph type="subTitle" idx="1"/>
          </p:nvPr>
        </p:nvSpPr>
        <p:spPr>
          <a:xfrm>
            <a:off x="713532" y="412245"/>
            <a:ext cx="10764936" cy="635282"/>
          </a:xfrm>
        </p:spPr>
        <p:txBody>
          <a:bodyPr>
            <a:normAutofit/>
          </a:bodyPr>
          <a:lstStyle/>
          <a:p>
            <a:pPr algn="l"/>
            <a:r>
              <a:rPr lang="en-US" altLang="zh-CN" dirty="0"/>
              <a:t>Besides receiving emails, sending emails also faces the same problems.</a:t>
            </a:r>
          </a:p>
        </p:txBody>
      </p:sp>
      <p:sp>
        <p:nvSpPr>
          <p:cNvPr id="2" name="灯片编号占位符 1">
            <a:extLst>
              <a:ext uri="{FF2B5EF4-FFF2-40B4-BE49-F238E27FC236}">
                <a16:creationId xmlns:a16="http://schemas.microsoft.com/office/drawing/2014/main" id="{7CD65131-6B97-54A7-FE85-34EA373553B3}"/>
              </a:ext>
            </a:extLst>
          </p:cNvPr>
          <p:cNvSpPr>
            <a:spLocks noGrp="1"/>
          </p:cNvSpPr>
          <p:nvPr>
            <p:ph type="sldNum" sz="quarter" idx="12"/>
          </p:nvPr>
        </p:nvSpPr>
        <p:spPr/>
        <p:txBody>
          <a:bodyPr/>
          <a:lstStyle/>
          <a:p>
            <a:fld id="{09463D40-267B-4D12-90DB-89C61847D44D}" type="slidenum">
              <a:rPr lang="zh-CN" altLang="en-US" smtClean="0"/>
              <a:t>9</a:t>
            </a:fld>
            <a:endParaRPr lang="zh-CN" altLang="en-US"/>
          </a:p>
        </p:txBody>
      </p:sp>
      <p:pic>
        <p:nvPicPr>
          <p:cNvPr id="8" name="图片 7" descr="图示&#10;&#10;AI 生成的内容可能不正确。">
            <a:extLst>
              <a:ext uri="{FF2B5EF4-FFF2-40B4-BE49-F238E27FC236}">
                <a16:creationId xmlns:a16="http://schemas.microsoft.com/office/drawing/2014/main" id="{FB458BC5-17F9-6DDE-BEC4-A05174F914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385" y="1368212"/>
            <a:ext cx="9148417" cy="3615542"/>
          </a:xfrm>
          <a:prstGeom prst="rect">
            <a:avLst/>
          </a:prstGeom>
        </p:spPr>
      </p:pic>
    </p:spTree>
    <p:extLst>
      <p:ext uri="{BB962C8B-B14F-4D97-AF65-F5344CB8AC3E}">
        <p14:creationId xmlns:p14="http://schemas.microsoft.com/office/powerpoint/2010/main" val="356668835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449</TotalTime>
  <Words>1179</Words>
  <Application>Microsoft Office PowerPoint</Application>
  <PresentationFormat>宽屏</PresentationFormat>
  <Paragraphs>83</Paragraphs>
  <Slides>12</Slides>
  <Notes>11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12</vt:i4>
      </vt:variant>
    </vt:vector>
  </HeadingPairs>
  <TitlesOfParts>
    <vt:vector size="20" baseType="lpstr">
      <vt:lpstr>Comfortaa</vt:lpstr>
      <vt:lpstr>Microsoft JhengHei</vt:lpstr>
      <vt:lpstr>等线</vt:lpstr>
      <vt:lpstr>等线 Light</vt:lpstr>
      <vt:lpstr>Arial</vt:lpstr>
      <vt:lpstr>Arial Black</vt:lpstr>
      <vt:lpstr>Montserrat</vt:lpstr>
      <vt:lpstr>Office 主题​​</vt:lpstr>
      <vt:lpstr>Simulation and Limitation Analysis of Modern Delay-Tolerant Email</vt:lpstr>
      <vt:lpstr>Email system</vt:lpstr>
      <vt:lpstr>Space network</vt:lpstr>
      <vt:lpstr>Delay-Tolerant Networking</vt:lpstr>
      <vt:lpstr>Email system with DTN</vt:lpstr>
      <vt:lpstr>Simulation of Johnson’s Solution</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影 凌</dc:creator>
  <cp:lastModifiedBy>影 凌</cp:lastModifiedBy>
  <cp:revision>8</cp:revision>
  <dcterms:created xsi:type="dcterms:W3CDTF">2025-08-06T07:12:23Z</dcterms:created>
  <dcterms:modified xsi:type="dcterms:W3CDTF">2025-08-07T10:09:00Z</dcterms:modified>
</cp:coreProperties>
</file>

<file path=docProps/thumbnail.jpeg>
</file>